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1" r:id="rId5"/>
    <p:sldId id="260" r:id="rId6"/>
  </p:sldIdLst>
  <p:sldSz cx="18288000" cy="10287000"/>
  <p:notesSz cx="6858000" cy="9144000"/>
  <p:embeddedFontLst>
    <p:embeddedFont>
      <p:font typeface="Rounded M+" panose="020B0600070205080204" charset="-128"/>
      <p:regular r:id="rId8"/>
    </p:embeddedFont>
    <p:embeddedFont>
      <p:font typeface="源柔ゴシック Bold" panose="020B0600070205080204" charset="-128"/>
      <p:regular r:id="rId9"/>
    </p:embeddedFont>
    <p:embeddedFont>
      <p:font typeface="游ゴシック" panose="020B0400000000000000" pitchFamily="50" charset="-128"/>
      <p:regular r:id="rId10"/>
      <p:bold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3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E0DB0-7470-4B02-A47F-AFD9FE9A18EF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8D9BB-D8F6-4AD8-A20A-857268B750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088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子どもの探求心を育むことが目的なので</a:t>
            </a:r>
            <a:endParaRPr kumimoji="1" lang="en-US" altLang="ja-JP" dirty="0"/>
          </a:p>
          <a:p>
            <a:r>
              <a:rPr kumimoji="1" lang="ja-JP" altLang="en-US" dirty="0"/>
              <a:t>設定した内容から、どのように子どもの発想力や創意工夫・などがひろがっていったのか？</a:t>
            </a:r>
            <a:endParaRPr kumimoji="1" lang="en-US" altLang="ja-JP" dirty="0"/>
          </a:p>
          <a:p>
            <a:r>
              <a:rPr kumimoji="1" lang="ja-JP" altLang="en-US" dirty="0"/>
              <a:t>そこには職員がどんなアプローチをしたのか？</a:t>
            </a:r>
            <a:endParaRPr kumimoji="1" lang="en-US" altLang="ja-JP" dirty="0"/>
          </a:p>
          <a:p>
            <a:r>
              <a:rPr kumimoji="1" lang="ja-JP" altLang="en-US" dirty="0"/>
              <a:t>物を準備したのか？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そこからさらにどんな様子が見られたのか？が大切です。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8D9BB-D8F6-4AD8-A20A-857268B7508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86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10</a:t>
            </a:r>
            <a:r>
              <a:rPr kumimoji="1" lang="ja-JP" altLang="en-US" dirty="0"/>
              <a:t>の姿は、関係するところは色を残しておいてください</a:t>
            </a:r>
            <a:endParaRPr kumimoji="1" lang="en-US" altLang="ja-JP" dirty="0"/>
          </a:p>
          <a:p>
            <a:r>
              <a:rPr kumimoji="1" lang="ja-JP" altLang="en-US" dirty="0"/>
              <a:t>活動が続くので、次へのページに続くような吹き出しにしてください！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8D9BB-D8F6-4AD8-A20A-857268B7508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320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B7628-FE4E-0CC2-A77D-8E6B8CDDC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24E564-F285-62C5-FB54-DE0C1693E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CE922C9-097D-2A12-3E3E-CBE94E0BD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10</a:t>
            </a:r>
            <a:r>
              <a:rPr kumimoji="1" lang="ja-JP" altLang="en-US" dirty="0"/>
              <a:t>の姿は、関係するところは色を残しておいてください</a:t>
            </a:r>
            <a:endParaRPr kumimoji="1" lang="en-US" altLang="ja-JP" dirty="0"/>
          </a:p>
          <a:p>
            <a:r>
              <a:rPr kumimoji="1" lang="ja-JP" altLang="en-US" dirty="0"/>
              <a:t>活動が続くので、次へのページに続くような吹き出しにしてください！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D16915-D603-4612-236A-A588B75E5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8D9BB-D8F6-4AD8-A20A-857268B7508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286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8D9BB-D8F6-4AD8-A20A-857268B7508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539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3" name="Freeform 3"/>
          <p:cNvSpPr/>
          <p:nvPr/>
        </p:nvSpPr>
        <p:spPr>
          <a:xfrm rot="3017480">
            <a:off x="851216" y="-743190"/>
            <a:ext cx="2260565" cy="2260565"/>
          </a:xfrm>
          <a:custGeom>
            <a:avLst/>
            <a:gdLst/>
            <a:ahLst/>
            <a:cxnLst/>
            <a:rect l="l" t="t" r="r" b="b"/>
            <a:pathLst>
              <a:path w="2260565" h="2260565">
                <a:moveTo>
                  <a:pt x="0" y="0"/>
                </a:moveTo>
                <a:lnTo>
                  <a:pt x="2260564" y="0"/>
                </a:lnTo>
                <a:lnTo>
                  <a:pt x="2260564" y="2260564"/>
                </a:lnTo>
                <a:lnTo>
                  <a:pt x="0" y="22605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701701">
            <a:off x="16500407" y="6886689"/>
            <a:ext cx="3787359" cy="3787359"/>
          </a:xfrm>
          <a:custGeom>
            <a:avLst/>
            <a:gdLst/>
            <a:ahLst/>
            <a:cxnLst/>
            <a:rect l="l" t="t" r="r" b="b"/>
            <a:pathLst>
              <a:path w="3787359" h="3787359">
                <a:moveTo>
                  <a:pt x="0" y="0"/>
                </a:moveTo>
                <a:lnTo>
                  <a:pt x="3787359" y="0"/>
                </a:lnTo>
                <a:lnTo>
                  <a:pt x="3787359" y="3787359"/>
                </a:lnTo>
                <a:lnTo>
                  <a:pt x="0" y="37873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35129">
            <a:off x="13994002" y="-1011915"/>
            <a:ext cx="2123759" cy="2123759"/>
          </a:xfrm>
          <a:custGeom>
            <a:avLst/>
            <a:gdLst/>
            <a:ahLst/>
            <a:cxnLst/>
            <a:rect l="l" t="t" r="r" b="b"/>
            <a:pathLst>
              <a:path w="2123759" h="2123759">
                <a:moveTo>
                  <a:pt x="0" y="0"/>
                </a:moveTo>
                <a:lnTo>
                  <a:pt x="2123759" y="0"/>
                </a:lnTo>
                <a:lnTo>
                  <a:pt x="2123759" y="2123759"/>
                </a:lnTo>
                <a:lnTo>
                  <a:pt x="0" y="21237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67186" y="8699129"/>
            <a:ext cx="2524929" cy="2540809"/>
          </a:xfrm>
          <a:custGeom>
            <a:avLst/>
            <a:gdLst/>
            <a:ahLst/>
            <a:cxnLst/>
            <a:rect l="l" t="t" r="r" b="b"/>
            <a:pathLst>
              <a:path w="2524929" h="2540809">
                <a:moveTo>
                  <a:pt x="0" y="0"/>
                </a:moveTo>
                <a:lnTo>
                  <a:pt x="2524929" y="0"/>
                </a:lnTo>
                <a:lnTo>
                  <a:pt x="2524929" y="2540809"/>
                </a:lnTo>
                <a:lnTo>
                  <a:pt x="0" y="25408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818472">
            <a:off x="17110850" y="2166962"/>
            <a:ext cx="1817850" cy="2175647"/>
            <a:chOff x="0" y="0"/>
            <a:chExt cx="2423800" cy="2900863"/>
          </a:xfrm>
        </p:grpSpPr>
        <p:sp>
          <p:nvSpPr>
            <p:cNvPr id="8" name="Freeform 8"/>
            <p:cNvSpPr/>
            <p:nvPr/>
          </p:nvSpPr>
          <p:spPr>
            <a:xfrm rot="2385737">
              <a:off x="1663661" y="-112753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385737">
              <a:off x="506653" y="1337678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955568" y="8113394"/>
            <a:ext cx="2505143" cy="2505143"/>
          </a:xfrm>
          <a:custGeom>
            <a:avLst/>
            <a:gdLst/>
            <a:ahLst/>
            <a:cxnLst/>
            <a:rect l="l" t="t" r="r" b="b"/>
            <a:pathLst>
              <a:path w="2505143" h="2505143">
                <a:moveTo>
                  <a:pt x="0" y="0"/>
                </a:moveTo>
                <a:lnTo>
                  <a:pt x="2505143" y="0"/>
                </a:lnTo>
                <a:lnTo>
                  <a:pt x="2505143" y="2505142"/>
                </a:lnTo>
                <a:lnTo>
                  <a:pt x="0" y="25051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818472">
            <a:off x="4854969" y="8964045"/>
            <a:ext cx="1817850" cy="2175647"/>
            <a:chOff x="0" y="0"/>
            <a:chExt cx="2423800" cy="2900863"/>
          </a:xfrm>
        </p:grpSpPr>
        <p:sp>
          <p:nvSpPr>
            <p:cNvPr id="12" name="Freeform 12"/>
            <p:cNvSpPr/>
            <p:nvPr/>
          </p:nvSpPr>
          <p:spPr>
            <a:xfrm rot="2385737">
              <a:off x="1663661" y="-112753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2385737">
              <a:off x="506653" y="1337678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685916" y="741829"/>
            <a:ext cx="2887231" cy="2887231"/>
          </a:xfrm>
          <a:custGeom>
            <a:avLst/>
            <a:gdLst/>
            <a:ahLst/>
            <a:cxnLst/>
            <a:rect l="l" t="t" r="r" b="b"/>
            <a:pathLst>
              <a:path w="2887231" h="2887231">
                <a:moveTo>
                  <a:pt x="0" y="0"/>
                </a:moveTo>
                <a:lnTo>
                  <a:pt x="2887231" y="0"/>
                </a:lnTo>
                <a:lnTo>
                  <a:pt x="2887231" y="2887231"/>
                </a:lnTo>
                <a:lnTo>
                  <a:pt x="0" y="28872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13385">
            <a:off x="-808344" y="6918320"/>
            <a:ext cx="2396385" cy="2411457"/>
          </a:xfrm>
          <a:custGeom>
            <a:avLst/>
            <a:gdLst/>
            <a:ahLst/>
            <a:cxnLst/>
            <a:rect l="l" t="t" r="r" b="b"/>
            <a:pathLst>
              <a:path w="2396385" h="2411457">
                <a:moveTo>
                  <a:pt x="0" y="0"/>
                </a:moveTo>
                <a:lnTo>
                  <a:pt x="2396385" y="0"/>
                </a:lnTo>
                <a:lnTo>
                  <a:pt x="2396385" y="2411457"/>
                </a:lnTo>
                <a:lnTo>
                  <a:pt x="0" y="2411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818472">
            <a:off x="-371252" y="6113776"/>
            <a:ext cx="2106652" cy="2521293"/>
            <a:chOff x="0" y="0"/>
            <a:chExt cx="2808870" cy="3361724"/>
          </a:xfrm>
        </p:grpSpPr>
        <p:sp>
          <p:nvSpPr>
            <p:cNvPr id="17" name="Freeform 17"/>
            <p:cNvSpPr/>
            <p:nvPr/>
          </p:nvSpPr>
          <p:spPr>
            <a:xfrm rot="2385737">
              <a:off x="1927968" y="-130666"/>
              <a:ext cx="293757" cy="1942195"/>
            </a:xfrm>
            <a:custGeom>
              <a:avLst/>
              <a:gdLst/>
              <a:ahLst/>
              <a:cxnLst/>
              <a:rect l="l" t="t" r="r" b="b"/>
              <a:pathLst>
                <a:path w="293757" h="1942195">
                  <a:moveTo>
                    <a:pt x="0" y="0"/>
                  </a:moveTo>
                  <a:lnTo>
                    <a:pt x="293757" y="0"/>
                  </a:lnTo>
                  <a:lnTo>
                    <a:pt x="293757" y="1942194"/>
                  </a:lnTo>
                  <a:lnTo>
                    <a:pt x="0" y="1942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2385737">
              <a:off x="587145" y="1550196"/>
              <a:ext cx="293757" cy="1942195"/>
            </a:xfrm>
            <a:custGeom>
              <a:avLst/>
              <a:gdLst/>
              <a:ahLst/>
              <a:cxnLst/>
              <a:rect l="l" t="t" r="r" b="b"/>
              <a:pathLst>
                <a:path w="293757" h="1942195">
                  <a:moveTo>
                    <a:pt x="0" y="0"/>
                  </a:moveTo>
                  <a:lnTo>
                    <a:pt x="293757" y="0"/>
                  </a:lnTo>
                  <a:lnTo>
                    <a:pt x="293757" y="1942195"/>
                  </a:lnTo>
                  <a:lnTo>
                    <a:pt x="0" y="1942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-3813385">
            <a:off x="17174348" y="9143636"/>
            <a:ext cx="1354147" cy="1362663"/>
          </a:xfrm>
          <a:custGeom>
            <a:avLst/>
            <a:gdLst/>
            <a:ahLst/>
            <a:cxnLst/>
            <a:rect l="l" t="t" r="r" b="b"/>
            <a:pathLst>
              <a:path w="1354147" h="1362663">
                <a:moveTo>
                  <a:pt x="0" y="0"/>
                </a:moveTo>
                <a:lnTo>
                  <a:pt x="1354147" y="0"/>
                </a:lnTo>
                <a:lnTo>
                  <a:pt x="1354147" y="1362663"/>
                </a:lnTo>
                <a:lnTo>
                  <a:pt x="0" y="13626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6879936" y="-59105"/>
            <a:ext cx="1620199" cy="1620199"/>
          </a:xfrm>
          <a:custGeom>
            <a:avLst/>
            <a:gdLst/>
            <a:ahLst/>
            <a:cxnLst/>
            <a:rect l="l" t="t" r="r" b="b"/>
            <a:pathLst>
              <a:path w="1620199" h="1620199">
                <a:moveTo>
                  <a:pt x="0" y="0"/>
                </a:moveTo>
                <a:lnTo>
                  <a:pt x="1620199" y="0"/>
                </a:lnTo>
                <a:lnTo>
                  <a:pt x="1620199" y="1620199"/>
                </a:lnTo>
                <a:lnTo>
                  <a:pt x="0" y="16201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337290">
            <a:off x="4443415" y="440143"/>
            <a:ext cx="1139839" cy="1177114"/>
          </a:xfrm>
          <a:custGeom>
            <a:avLst/>
            <a:gdLst/>
            <a:ahLst/>
            <a:cxnLst/>
            <a:rect l="l" t="t" r="r" b="b"/>
            <a:pathLst>
              <a:path w="1139839" h="1177114">
                <a:moveTo>
                  <a:pt x="0" y="0"/>
                </a:moveTo>
                <a:lnTo>
                  <a:pt x="1139839" y="0"/>
                </a:lnTo>
                <a:lnTo>
                  <a:pt x="1139839" y="1177114"/>
                </a:lnTo>
                <a:lnTo>
                  <a:pt x="0" y="11771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846490">
            <a:off x="1534169" y="8909169"/>
            <a:ext cx="937662" cy="968326"/>
          </a:xfrm>
          <a:custGeom>
            <a:avLst/>
            <a:gdLst/>
            <a:ahLst/>
            <a:cxnLst/>
            <a:rect l="l" t="t" r="r" b="b"/>
            <a:pathLst>
              <a:path w="937662" h="968326">
                <a:moveTo>
                  <a:pt x="0" y="0"/>
                </a:moveTo>
                <a:lnTo>
                  <a:pt x="937662" y="0"/>
                </a:lnTo>
                <a:lnTo>
                  <a:pt x="937662" y="968326"/>
                </a:lnTo>
                <a:lnTo>
                  <a:pt x="0" y="9683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3813385">
            <a:off x="12802088" y="-144748"/>
            <a:ext cx="1762072" cy="1773154"/>
          </a:xfrm>
          <a:custGeom>
            <a:avLst/>
            <a:gdLst/>
            <a:ahLst/>
            <a:cxnLst/>
            <a:rect l="l" t="t" r="r" b="b"/>
            <a:pathLst>
              <a:path w="1762072" h="1773154">
                <a:moveTo>
                  <a:pt x="0" y="0"/>
                </a:moveTo>
                <a:lnTo>
                  <a:pt x="1762072" y="0"/>
                </a:lnTo>
                <a:lnTo>
                  <a:pt x="1762072" y="1773154"/>
                </a:lnTo>
                <a:lnTo>
                  <a:pt x="0" y="17731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818472">
            <a:off x="7095236" y="-936602"/>
            <a:ext cx="1817850" cy="2175647"/>
            <a:chOff x="0" y="0"/>
            <a:chExt cx="2423800" cy="2900863"/>
          </a:xfrm>
        </p:grpSpPr>
        <p:sp>
          <p:nvSpPr>
            <p:cNvPr id="25" name="Freeform 25"/>
            <p:cNvSpPr/>
            <p:nvPr/>
          </p:nvSpPr>
          <p:spPr>
            <a:xfrm rot="2385737">
              <a:off x="1663661" y="-112753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5737">
              <a:off x="506653" y="1337678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817790" y="2291729"/>
            <a:ext cx="12514576" cy="6173499"/>
            <a:chOff x="0" y="0"/>
            <a:chExt cx="3296020" cy="162594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296020" cy="1625942"/>
            </a:xfrm>
            <a:custGeom>
              <a:avLst/>
              <a:gdLst/>
              <a:ahLst/>
              <a:cxnLst/>
              <a:rect l="l" t="t" r="r" b="b"/>
              <a:pathLst>
                <a:path w="3296020" h="1625942">
                  <a:moveTo>
                    <a:pt x="0" y="0"/>
                  </a:moveTo>
                  <a:lnTo>
                    <a:pt x="3296020" y="0"/>
                  </a:lnTo>
                  <a:lnTo>
                    <a:pt x="3296020" y="1625942"/>
                  </a:lnTo>
                  <a:lnTo>
                    <a:pt x="0" y="1625942"/>
                  </a:lnTo>
                  <a:close/>
                </a:path>
              </a:pathLst>
            </a:custGeom>
            <a:solidFill>
              <a:srgbClr val="0C487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19075"/>
              <a:ext cx="3296020" cy="1845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586487" y="2071636"/>
            <a:ext cx="12514576" cy="6143728"/>
            <a:chOff x="0" y="0"/>
            <a:chExt cx="3296020" cy="161810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296020" cy="1618101"/>
            </a:xfrm>
            <a:custGeom>
              <a:avLst/>
              <a:gdLst/>
              <a:ahLst/>
              <a:cxnLst/>
              <a:rect l="l" t="t" r="r" b="b"/>
              <a:pathLst>
                <a:path w="3296020" h="1618101">
                  <a:moveTo>
                    <a:pt x="0" y="0"/>
                  </a:moveTo>
                  <a:lnTo>
                    <a:pt x="3296020" y="0"/>
                  </a:lnTo>
                  <a:lnTo>
                    <a:pt x="3296020" y="1618101"/>
                  </a:lnTo>
                  <a:lnTo>
                    <a:pt x="0" y="16181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19075"/>
              <a:ext cx="3296020" cy="1837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4297036" y="4625285"/>
            <a:ext cx="9386088" cy="838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</a:pPr>
            <a:r>
              <a:rPr lang="ja-JP" altLang="en-US" sz="4944" b="1" spc="351" dirty="0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西原</a:t>
            </a:r>
            <a:r>
              <a:rPr lang="en-US" sz="4944" b="1" spc="351" dirty="0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りとるぱんぷきんず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624055" y="3613791"/>
            <a:ext cx="8443113" cy="724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b="1" spc="29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東京すくわくプログラム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311198" y="6152629"/>
            <a:ext cx="11357764" cy="176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</a:pPr>
            <a:r>
              <a:rPr lang="en-US" sz="4944" b="1" spc="351" dirty="0" err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令和</a:t>
            </a:r>
            <a:r>
              <a:rPr lang="ja-JP" altLang="en-US" sz="4944" b="1" spc="351" dirty="0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７</a:t>
            </a:r>
            <a:r>
              <a:rPr lang="en-US" sz="4944" b="1" spc="351" dirty="0" err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年度</a:t>
            </a:r>
            <a:r>
              <a:rPr lang="en-US" sz="4944" b="1" spc="351" dirty="0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　</a:t>
            </a:r>
          </a:p>
          <a:p>
            <a:pPr algn="ctr">
              <a:lnSpc>
                <a:spcPts val="6922"/>
              </a:lnSpc>
            </a:pPr>
            <a:r>
              <a:rPr lang="en-US" sz="4944" b="1" spc="351" dirty="0" err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テーマ</a:t>
            </a:r>
            <a:r>
              <a:rPr lang="ja-JP" altLang="en-US" sz="4944" b="1" spc="351" dirty="0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　五感</a:t>
            </a:r>
            <a:endParaRPr lang="en-US" sz="4944" b="1" spc="351" dirty="0">
              <a:solidFill>
                <a:srgbClr val="0C4875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650849"/>
          </a:xfrm>
          <a:custGeom>
            <a:avLst/>
            <a:gdLst/>
            <a:ahLst/>
            <a:cxnLst/>
            <a:rect l="l" t="t" r="r" b="b"/>
            <a:pathLst>
              <a:path w="18288000" h="650849">
                <a:moveTo>
                  <a:pt x="0" y="0"/>
                </a:moveTo>
                <a:lnTo>
                  <a:pt x="18288000" y="0"/>
                </a:lnTo>
                <a:lnTo>
                  <a:pt x="18288000" y="650849"/>
                </a:lnTo>
                <a:lnTo>
                  <a:pt x="0" y="650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7626" b="-594449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77970" y="2103476"/>
            <a:ext cx="7405229" cy="0"/>
          </a:xfrm>
          <a:prstGeom prst="line">
            <a:avLst/>
          </a:prstGeom>
          <a:ln w="38100" cap="flat">
            <a:solidFill>
              <a:srgbClr val="A3CFF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 rot="5400000">
            <a:off x="4780" y="1242425"/>
            <a:ext cx="685474" cy="695034"/>
            <a:chOff x="0" y="0"/>
            <a:chExt cx="801621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1621" cy="812800"/>
            </a:xfrm>
            <a:custGeom>
              <a:avLst/>
              <a:gdLst/>
              <a:ahLst/>
              <a:cxnLst/>
              <a:rect l="l" t="t" r="r" b="b"/>
              <a:pathLst>
                <a:path w="801621" h="812800">
                  <a:moveTo>
                    <a:pt x="267351" y="19070"/>
                  </a:moveTo>
                  <a:cubicBezTo>
                    <a:pt x="308316" y="7556"/>
                    <a:pt x="355170" y="0"/>
                    <a:pt x="401026" y="0"/>
                  </a:cubicBezTo>
                  <a:cubicBezTo>
                    <a:pt x="446884" y="0"/>
                    <a:pt x="491010" y="6476"/>
                    <a:pt x="531673" y="17990"/>
                  </a:cubicBezTo>
                  <a:cubicBezTo>
                    <a:pt x="532540" y="18350"/>
                    <a:pt x="533405" y="18350"/>
                    <a:pt x="534269" y="18710"/>
                  </a:cubicBezTo>
                  <a:cubicBezTo>
                    <a:pt x="686980" y="64765"/>
                    <a:pt x="799458" y="186379"/>
                    <a:pt x="801621" y="328502"/>
                  </a:cubicBezTo>
                  <a:lnTo>
                    <a:pt x="801621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2163" y="185660"/>
                    <a:pt x="112910" y="64045"/>
                    <a:pt x="267351" y="19070"/>
                  </a:cubicBezTo>
                  <a:close/>
                </a:path>
              </a:pathLst>
            </a:custGeom>
            <a:solidFill>
              <a:srgbClr val="A3CFF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175"/>
              <a:ext cx="801621" cy="809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9636151"/>
            <a:ext cx="18288000" cy="650849"/>
          </a:xfrm>
          <a:custGeom>
            <a:avLst/>
            <a:gdLst/>
            <a:ahLst/>
            <a:cxnLst/>
            <a:rect l="l" t="t" r="r" b="b"/>
            <a:pathLst>
              <a:path w="18288000" h="650849">
                <a:moveTo>
                  <a:pt x="0" y="0"/>
                </a:moveTo>
                <a:lnTo>
                  <a:pt x="18288000" y="0"/>
                </a:lnTo>
                <a:lnTo>
                  <a:pt x="18288000" y="650849"/>
                </a:lnTo>
                <a:lnTo>
                  <a:pt x="0" y="650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7626" b="-59444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77970" y="2615447"/>
            <a:ext cx="1471288" cy="1471288"/>
            <a:chOff x="0" y="0"/>
            <a:chExt cx="387500" cy="387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7500" cy="387500"/>
            </a:xfrm>
            <a:custGeom>
              <a:avLst/>
              <a:gdLst/>
              <a:ahLst/>
              <a:cxnLst/>
              <a:rect l="l" t="t" r="r" b="b"/>
              <a:pathLst>
                <a:path w="387500" h="387500">
                  <a:moveTo>
                    <a:pt x="152598" y="0"/>
                  </a:moveTo>
                  <a:lnTo>
                    <a:pt x="234902" y="0"/>
                  </a:lnTo>
                  <a:cubicBezTo>
                    <a:pt x="319179" y="0"/>
                    <a:pt x="387500" y="68320"/>
                    <a:pt x="387500" y="152598"/>
                  </a:cubicBezTo>
                  <a:lnTo>
                    <a:pt x="387500" y="234902"/>
                  </a:lnTo>
                  <a:cubicBezTo>
                    <a:pt x="387500" y="319179"/>
                    <a:pt x="319179" y="387500"/>
                    <a:pt x="234902" y="387500"/>
                  </a:cubicBezTo>
                  <a:lnTo>
                    <a:pt x="152598" y="387500"/>
                  </a:lnTo>
                  <a:cubicBezTo>
                    <a:pt x="68320" y="387500"/>
                    <a:pt x="0" y="319179"/>
                    <a:pt x="0" y="234902"/>
                  </a:cubicBezTo>
                  <a:lnTo>
                    <a:pt x="0" y="152598"/>
                  </a:lnTo>
                  <a:cubicBezTo>
                    <a:pt x="0" y="68320"/>
                    <a:pt x="68320" y="0"/>
                    <a:pt x="152598" y="0"/>
                  </a:cubicBezTo>
                  <a:close/>
                </a:path>
              </a:pathLst>
            </a:custGeom>
            <a:solidFill>
              <a:srgbClr val="B4D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387500" cy="51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15365" y="2794886"/>
            <a:ext cx="996498" cy="979060"/>
          </a:xfrm>
          <a:custGeom>
            <a:avLst/>
            <a:gdLst/>
            <a:ahLst/>
            <a:cxnLst/>
            <a:rect l="l" t="t" r="r" b="b"/>
            <a:pathLst>
              <a:path w="996498" h="979060">
                <a:moveTo>
                  <a:pt x="0" y="0"/>
                </a:moveTo>
                <a:lnTo>
                  <a:pt x="996498" y="0"/>
                </a:lnTo>
                <a:lnTo>
                  <a:pt x="996498" y="979060"/>
                </a:lnTo>
                <a:lnTo>
                  <a:pt x="0" y="9790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5048760"/>
            <a:ext cx="1471288" cy="1471288"/>
            <a:chOff x="0" y="0"/>
            <a:chExt cx="387500" cy="387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7500" cy="387500"/>
            </a:xfrm>
            <a:custGeom>
              <a:avLst/>
              <a:gdLst/>
              <a:ahLst/>
              <a:cxnLst/>
              <a:rect l="l" t="t" r="r" b="b"/>
              <a:pathLst>
                <a:path w="387500" h="387500">
                  <a:moveTo>
                    <a:pt x="152598" y="0"/>
                  </a:moveTo>
                  <a:lnTo>
                    <a:pt x="234902" y="0"/>
                  </a:lnTo>
                  <a:cubicBezTo>
                    <a:pt x="319179" y="0"/>
                    <a:pt x="387500" y="68320"/>
                    <a:pt x="387500" y="152598"/>
                  </a:cubicBezTo>
                  <a:lnTo>
                    <a:pt x="387500" y="234902"/>
                  </a:lnTo>
                  <a:cubicBezTo>
                    <a:pt x="387500" y="319179"/>
                    <a:pt x="319179" y="387500"/>
                    <a:pt x="234902" y="387500"/>
                  </a:cubicBezTo>
                  <a:lnTo>
                    <a:pt x="152598" y="387500"/>
                  </a:lnTo>
                  <a:cubicBezTo>
                    <a:pt x="68320" y="387500"/>
                    <a:pt x="0" y="319179"/>
                    <a:pt x="0" y="234902"/>
                  </a:cubicBezTo>
                  <a:lnTo>
                    <a:pt x="0" y="152598"/>
                  </a:lnTo>
                  <a:cubicBezTo>
                    <a:pt x="0" y="68320"/>
                    <a:pt x="68320" y="0"/>
                    <a:pt x="152598" y="0"/>
                  </a:cubicBezTo>
                  <a:close/>
                </a:path>
              </a:pathLst>
            </a:custGeom>
            <a:solidFill>
              <a:srgbClr val="B4D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23825"/>
              <a:ext cx="387500" cy="51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482073"/>
            <a:ext cx="1471288" cy="1471288"/>
            <a:chOff x="0" y="0"/>
            <a:chExt cx="387500" cy="387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7500" cy="387500"/>
            </a:xfrm>
            <a:custGeom>
              <a:avLst/>
              <a:gdLst/>
              <a:ahLst/>
              <a:cxnLst/>
              <a:rect l="l" t="t" r="r" b="b"/>
              <a:pathLst>
                <a:path w="387500" h="387500">
                  <a:moveTo>
                    <a:pt x="152598" y="0"/>
                  </a:moveTo>
                  <a:lnTo>
                    <a:pt x="234902" y="0"/>
                  </a:lnTo>
                  <a:cubicBezTo>
                    <a:pt x="319179" y="0"/>
                    <a:pt x="387500" y="68320"/>
                    <a:pt x="387500" y="152598"/>
                  </a:cubicBezTo>
                  <a:lnTo>
                    <a:pt x="387500" y="234902"/>
                  </a:lnTo>
                  <a:cubicBezTo>
                    <a:pt x="387500" y="319179"/>
                    <a:pt x="319179" y="387500"/>
                    <a:pt x="234902" y="387500"/>
                  </a:cubicBezTo>
                  <a:lnTo>
                    <a:pt x="152598" y="387500"/>
                  </a:lnTo>
                  <a:cubicBezTo>
                    <a:pt x="68320" y="387500"/>
                    <a:pt x="0" y="319179"/>
                    <a:pt x="0" y="234902"/>
                  </a:cubicBezTo>
                  <a:lnTo>
                    <a:pt x="0" y="152598"/>
                  </a:lnTo>
                  <a:cubicBezTo>
                    <a:pt x="0" y="68320"/>
                    <a:pt x="68320" y="0"/>
                    <a:pt x="152598" y="0"/>
                  </a:cubicBezTo>
                  <a:close/>
                </a:path>
              </a:pathLst>
            </a:custGeom>
            <a:solidFill>
              <a:srgbClr val="B4D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23825"/>
              <a:ext cx="387500" cy="51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66095" y="7719468"/>
            <a:ext cx="996498" cy="996498"/>
          </a:xfrm>
          <a:custGeom>
            <a:avLst/>
            <a:gdLst/>
            <a:ahLst/>
            <a:cxnLst/>
            <a:rect l="l" t="t" r="r" b="b"/>
            <a:pathLst>
              <a:path w="996498" h="996498">
                <a:moveTo>
                  <a:pt x="0" y="0"/>
                </a:moveTo>
                <a:lnTo>
                  <a:pt x="996498" y="0"/>
                </a:lnTo>
                <a:lnTo>
                  <a:pt x="996498" y="996498"/>
                </a:lnTo>
                <a:lnTo>
                  <a:pt x="0" y="9964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23597" y="5238750"/>
            <a:ext cx="1081494" cy="1069328"/>
          </a:xfrm>
          <a:custGeom>
            <a:avLst/>
            <a:gdLst/>
            <a:ahLst/>
            <a:cxnLst/>
            <a:rect l="l" t="t" r="r" b="b"/>
            <a:pathLst>
              <a:path w="1081494" h="1069328">
                <a:moveTo>
                  <a:pt x="0" y="0"/>
                </a:moveTo>
                <a:lnTo>
                  <a:pt x="1081494" y="0"/>
                </a:lnTo>
                <a:lnTo>
                  <a:pt x="1081494" y="1069328"/>
                </a:lnTo>
                <a:lnTo>
                  <a:pt x="0" y="10693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157603" y="3133524"/>
            <a:ext cx="14101697" cy="47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endParaRPr lang="en-US" sz="2500" b="1" dirty="0">
              <a:solidFill>
                <a:srgbClr val="FF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157603" y="2409784"/>
            <a:ext cx="6259931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設定理由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946246" y="5825923"/>
            <a:ext cx="1471288" cy="1471288"/>
            <a:chOff x="0" y="0"/>
            <a:chExt cx="387500" cy="387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87500" cy="387500"/>
            </a:xfrm>
            <a:custGeom>
              <a:avLst/>
              <a:gdLst/>
              <a:ahLst/>
              <a:cxnLst/>
              <a:rect l="l" t="t" r="r" b="b"/>
              <a:pathLst>
                <a:path w="387500" h="387500">
                  <a:moveTo>
                    <a:pt x="152598" y="0"/>
                  </a:moveTo>
                  <a:lnTo>
                    <a:pt x="234902" y="0"/>
                  </a:lnTo>
                  <a:cubicBezTo>
                    <a:pt x="319179" y="0"/>
                    <a:pt x="387500" y="68320"/>
                    <a:pt x="387500" y="152598"/>
                  </a:cubicBezTo>
                  <a:lnTo>
                    <a:pt x="387500" y="234902"/>
                  </a:lnTo>
                  <a:cubicBezTo>
                    <a:pt x="387500" y="319179"/>
                    <a:pt x="319179" y="387500"/>
                    <a:pt x="234902" y="387500"/>
                  </a:cubicBezTo>
                  <a:lnTo>
                    <a:pt x="152598" y="387500"/>
                  </a:lnTo>
                  <a:cubicBezTo>
                    <a:pt x="68320" y="387500"/>
                    <a:pt x="0" y="319179"/>
                    <a:pt x="0" y="234902"/>
                  </a:cubicBezTo>
                  <a:lnTo>
                    <a:pt x="0" y="152598"/>
                  </a:lnTo>
                  <a:cubicBezTo>
                    <a:pt x="0" y="68320"/>
                    <a:pt x="68320" y="0"/>
                    <a:pt x="152598" y="0"/>
                  </a:cubicBezTo>
                  <a:close/>
                </a:path>
              </a:pathLst>
            </a:custGeom>
            <a:solidFill>
              <a:srgbClr val="B4D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23825"/>
              <a:ext cx="387500" cy="51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8038846" y="5984713"/>
            <a:ext cx="1286089" cy="1070669"/>
          </a:xfrm>
          <a:custGeom>
            <a:avLst/>
            <a:gdLst/>
            <a:ahLst/>
            <a:cxnLst/>
            <a:rect l="l" t="t" r="r" b="b"/>
            <a:pathLst>
              <a:path w="1286089" h="1070669">
                <a:moveTo>
                  <a:pt x="0" y="0"/>
                </a:moveTo>
                <a:lnTo>
                  <a:pt x="1286089" y="0"/>
                </a:lnTo>
                <a:lnTo>
                  <a:pt x="1286089" y="1070669"/>
                </a:lnTo>
                <a:lnTo>
                  <a:pt x="0" y="10706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157603" y="5585887"/>
            <a:ext cx="7458698" cy="47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２</a:t>
            </a:r>
            <a:r>
              <a:rPr lang="en-US" sz="2500" b="1" dirty="0" err="1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歳児</a:t>
            </a:r>
            <a:endParaRPr lang="en-US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157603" y="4858848"/>
            <a:ext cx="6259931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対象クラス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91358" y="8061582"/>
            <a:ext cx="5910197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色板・長さの棒・自然物</a:t>
            </a:r>
            <a:endParaRPr lang="en-US" altLang="ja-JP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3157603" y="7316261"/>
            <a:ext cx="6259931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準備物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95034" y="1039125"/>
            <a:ext cx="8448966" cy="838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</a:pPr>
            <a:r>
              <a:rPr lang="en-US" sz="4944" b="1" spc="351" dirty="0" err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テーマ</a:t>
            </a:r>
            <a:r>
              <a:rPr lang="ja-JP" altLang="en-US" sz="4944" b="1" spc="351" dirty="0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　「五感」　</a:t>
            </a:r>
            <a:endParaRPr lang="en-US" sz="4944" b="1" spc="351" dirty="0">
              <a:solidFill>
                <a:srgbClr val="0C4875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800602" y="5595412"/>
            <a:ext cx="6259931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スケジュール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601200" y="6256937"/>
            <a:ext cx="8086725" cy="985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・室内の物や自然物など、色を比べる</a:t>
            </a:r>
            <a:endParaRPr lang="en-US" altLang="ja-JP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・栽培した植物との大きさを比べる</a:t>
            </a:r>
            <a:endParaRPr lang="en-US" altLang="ja-JP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00E266A-AF3F-B176-5DF4-AD145A2338C8}"/>
              </a:ext>
            </a:extLst>
          </p:cNvPr>
          <p:cNvSpPr txBox="1"/>
          <p:nvPr/>
        </p:nvSpPr>
        <p:spPr>
          <a:xfrm>
            <a:off x="3108333" y="3074688"/>
            <a:ext cx="13655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　散歩先や活動で育てた自然物に触れる機会が多く、色の違いや大きさの違いに気付き、職員に</a:t>
            </a:r>
            <a:endParaRPr lang="en-US" altLang="ja-JP" sz="2400" dirty="0">
              <a:latin typeface="源柔ゴシック Bold" panose="020B0600070205080204" charset="-128"/>
              <a:ea typeface="源柔ゴシック Bold" panose="020B0600070205080204" charset="-128"/>
              <a:cs typeface="源柔ゴシック Bold" panose="020B0600070205080204" charset="-128"/>
            </a:endParaRPr>
          </a:p>
          <a:p>
            <a:r>
              <a:rPr lang="ja-JP" altLang="en-US" sz="2400" dirty="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伝えてみようとする姿があった。そのため、モンテッソーリ教具の色板や長さの棒を用いて比べる対象を使うことで、より具体的な違いや、色の種類、物の大きさについての興味に繋がると考えた。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42">
            <a:extLst>
              <a:ext uri="{FF2B5EF4-FFF2-40B4-BE49-F238E27FC236}">
                <a16:creationId xmlns:a16="http://schemas.microsoft.com/office/drawing/2014/main" id="{12F2E904-54D4-01F4-B01A-B01FE4FCC55C}"/>
              </a:ext>
            </a:extLst>
          </p:cNvPr>
          <p:cNvSpPr/>
          <p:nvPr/>
        </p:nvSpPr>
        <p:spPr>
          <a:xfrm>
            <a:off x="16657797" y="7330460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42">
            <a:extLst>
              <a:ext uri="{FF2B5EF4-FFF2-40B4-BE49-F238E27FC236}">
                <a16:creationId xmlns:a16="http://schemas.microsoft.com/office/drawing/2014/main" id="{AFB10187-126E-049F-6856-2485643E5558}"/>
              </a:ext>
            </a:extLst>
          </p:cNvPr>
          <p:cNvSpPr/>
          <p:nvPr/>
        </p:nvSpPr>
        <p:spPr>
          <a:xfrm>
            <a:off x="16657797" y="6305787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18288000" cy="650849"/>
          </a:xfrm>
          <a:custGeom>
            <a:avLst/>
            <a:gdLst/>
            <a:ahLst/>
            <a:cxnLst/>
            <a:rect l="l" t="t" r="r" b="b"/>
            <a:pathLst>
              <a:path w="18288000" h="650849">
                <a:moveTo>
                  <a:pt x="0" y="0"/>
                </a:moveTo>
                <a:lnTo>
                  <a:pt x="18288000" y="0"/>
                </a:lnTo>
                <a:lnTo>
                  <a:pt x="18288000" y="650849"/>
                </a:lnTo>
                <a:lnTo>
                  <a:pt x="0" y="650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77626" b="-594449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4780" y="1242425"/>
            <a:ext cx="685474" cy="695034"/>
            <a:chOff x="0" y="0"/>
            <a:chExt cx="80162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1621" cy="812800"/>
            </a:xfrm>
            <a:custGeom>
              <a:avLst/>
              <a:gdLst/>
              <a:ahLst/>
              <a:cxnLst/>
              <a:rect l="l" t="t" r="r" b="b"/>
              <a:pathLst>
                <a:path w="801621" h="812800">
                  <a:moveTo>
                    <a:pt x="267351" y="19070"/>
                  </a:moveTo>
                  <a:cubicBezTo>
                    <a:pt x="308316" y="7556"/>
                    <a:pt x="355170" y="0"/>
                    <a:pt x="401026" y="0"/>
                  </a:cubicBezTo>
                  <a:cubicBezTo>
                    <a:pt x="446884" y="0"/>
                    <a:pt x="491010" y="6476"/>
                    <a:pt x="531673" y="17990"/>
                  </a:cubicBezTo>
                  <a:cubicBezTo>
                    <a:pt x="532540" y="18350"/>
                    <a:pt x="533405" y="18350"/>
                    <a:pt x="534269" y="18710"/>
                  </a:cubicBezTo>
                  <a:cubicBezTo>
                    <a:pt x="686980" y="64765"/>
                    <a:pt x="799458" y="186379"/>
                    <a:pt x="801621" y="328502"/>
                  </a:cubicBezTo>
                  <a:lnTo>
                    <a:pt x="801621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2163" y="185660"/>
                    <a:pt x="112910" y="64045"/>
                    <a:pt x="267351" y="19070"/>
                  </a:cubicBezTo>
                  <a:close/>
                </a:path>
              </a:pathLst>
            </a:custGeom>
            <a:solidFill>
              <a:srgbClr val="A3CFF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175"/>
              <a:ext cx="801621" cy="809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9636151"/>
            <a:ext cx="18288000" cy="650849"/>
          </a:xfrm>
          <a:custGeom>
            <a:avLst/>
            <a:gdLst/>
            <a:ahLst/>
            <a:cxnLst/>
            <a:rect l="l" t="t" r="r" b="b"/>
            <a:pathLst>
              <a:path w="18288000" h="650849">
                <a:moveTo>
                  <a:pt x="0" y="0"/>
                </a:moveTo>
                <a:lnTo>
                  <a:pt x="18288000" y="0"/>
                </a:lnTo>
                <a:lnTo>
                  <a:pt x="18288000" y="650849"/>
                </a:lnTo>
                <a:lnTo>
                  <a:pt x="0" y="650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77626" b="-594449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3814803" y="1646349"/>
            <a:ext cx="4981275" cy="2066018"/>
            <a:chOff x="0" y="0"/>
            <a:chExt cx="1561638" cy="6477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61649" cy="647700"/>
            </a:xfrm>
            <a:custGeom>
              <a:avLst/>
              <a:gdLst/>
              <a:ahLst/>
              <a:cxnLst/>
              <a:rect l="l" t="t" r="r" b="b"/>
              <a:pathLst>
                <a:path w="1561649" h="647700">
                  <a:moveTo>
                    <a:pt x="1266452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266452" y="488232"/>
                  </a:lnTo>
                  <a:cubicBezTo>
                    <a:pt x="1435200" y="488232"/>
                    <a:pt x="1561638" y="364720"/>
                    <a:pt x="1561638" y="241300"/>
                  </a:cubicBezTo>
                  <a:cubicBezTo>
                    <a:pt x="1561649" y="123512"/>
                    <a:pt x="1435200" y="0"/>
                    <a:pt x="1266452" y="0"/>
                  </a:cubicBezTo>
                  <a:close/>
                </a:path>
              </a:pathLst>
            </a:custGeom>
            <a:solidFill>
              <a:srgbClr val="C8EFED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1561638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10724376">
            <a:off x="11399944" y="5455384"/>
            <a:ext cx="3364175" cy="2066018"/>
            <a:chOff x="0" y="0"/>
            <a:chExt cx="1054674" cy="6477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54686" cy="647700"/>
            </a:xfrm>
            <a:custGeom>
              <a:avLst/>
              <a:gdLst/>
              <a:ahLst/>
              <a:cxnLst/>
              <a:rect l="l" t="t" r="r" b="b"/>
              <a:pathLst>
                <a:path w="1054686" h="647700">
                  <a:moveTo>
                    <a:pt x="768125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768125" y="488232"/>
                  </a:lnTo>
                  <a:cubicBezTo>
                    <a:pt x="928237" y="488232"/>
                    <a:pt x="1054674" y="364720"/>
                    <a:pt x="1054674" y="241300"/>
                  </a:cubicBezTo>
                  <a:cubicBezTo>
                    <a:pt x="1054686" y="123512"/>
                    <a:pt x="928237" y="0"/>
                    <a:pt x="768125" y="0"/>
                  </a:cubicBezTo>
                  <a:close/>
                </a:path>
              </a:pathLst>
            </a:custGeom>
            <a:solidFill>
              <a:srgbClr val="C8EFE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1054674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802725" y="2435337"/>
            <a:ext cx="4378668" cy="2066018"/>
            <a:chOff x="0" y="0"/>
            <a:chExt cx="1372720" cy="647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72731" cy="647700"/>
            </a:xfrm>
            <a:custGeom>
              <a:avLst/>
              <a:gdLst/>
              <a:ahLst/>
              <a:cxnLst/>
              <a:rect l="l" t="t" r="r" b="b"/>
              <a:pathLst>
                <a:path w="1372731" h="647700">
                  <a:moveTo>
                    <a:pt x="1080752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080752" y="488232"/>
                  </a:lnTo>
                  <a:cubicBezTo>
                    <a:pt x="1246282" y="488232"/>
                    <a:pt x="1372720" y="364720"/>
                    <a:pt x="1372720" y="241300"/>
                  </a:cubicBezTo>
                  <a:cubicBezTo>
                    <a:pt x="1372731" y="123512"/>
                    <a:pt x="1246282" y="0"/>
                    <a:pt x="1080752" y="0"/>
                  </a:cubicBezTo>
                  <a:close/>
                </a:path>
              </a:pathLst>
            </a:custGeom>
            <a:solidFill>
              <a:srgbClr val="C8EFE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85725"/>
              <a:ext cx="1372720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685487" y="214398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552779" y="831298"/>
            <a:ext cx="15261057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活動中の子どもの姿・声、子ども同士や保育者との関わり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376030" y="2335723"/>
            <a:ext cx="4091279" cy="33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ja-JP" altLang="en-US" sz="20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違う色も探したいから交換しよう？</a:t>
            </a:r>
            <a:endParaRPr lang="en-US" sz="20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348697" y="3087429"/>
            <a:ext cx="3556994" cy="35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同じ色あるかな？</a:t>
            </a:r>
            <a:endParaRPr lang="en-US" sz="21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1572199" y="6539214"/>
            <a:ext cx="3364175" cy="35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ja-JP" altLang="en-US" sz="21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同じ色見つけた！</a:t>
            </a:r>
            <a:endParaRPr lang="en-US" sz="21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492022" y="7277973"/>
            <a:ext cx="15261057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 dirty="0" err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子どもたちの育ち</a:t>
            </a:r>
            <a:endParaRPr lang="en-US" sz="4000" b="1" dirty="0">
              <a:solidFill>
                <a:srgbClr val="0C4875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123667" y="8063534"/>
            <a:ext cx="14393908" cy="47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　</a:t>
            </a:r>
            <a:endParaRPr lang="en-US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6663646" y="1226677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85487" y="3251438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6685487" y="5275996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6695012" y="8312834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6699963" y="2238956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6685487" y="9325113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16879144" y="432548"/>
            <a:ext cx="1295436" cy="29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健康な心と体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7173805" y="1425878"/>
            <a:ext cx="647718" cy="29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自立心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7259300" y="2419931"/>
            <a:ext cx="647718" cy="29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協同性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6795971" y="3413363"/>
            <a:ext cx="1422436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道徳性と規範意識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の芽生え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6973753" y="4368501"/>
            <a:ext cx="1066872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社旗生活との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関わり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7082362" y="8417618"/>
            <a:ext cx="889000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言葉による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伝え合い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6726378" y="7414631"/>
            <a:ext cx="1561622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量・図形・文字等への関心・感覚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6736469" y="6426563"/>
            <a:ext cx="1561622" cy="488386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自然との関わり・生命の尊重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6884862" y="5532714"/>
            <a:ext cx="1244654" cy="24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思考力の芽生え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6815644" y="9610881"/>
            <a:ext cx="1422436" cy="24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豊かな感性と表現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98D86B-B458-72A7-CE82-1EF680FE9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8" y="2897070"/>
            <a:ext cx="3013409" cy="4017879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7DCF6C88-5EA8-5DFF-AF1A-DC0217E691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656874"/>
            <a:ext cx="3696840" cy="277263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1E4328FB-AA91-CC55-91BA-139BA31DC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143" y="1612894"/>
            <a:ext cx="2729026" cy="363870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1BAD310-9F35-B430-CB30-9CC465981F9B}"/>
              </a:ext>
            </a:extLst>
          </p:cNvPr>
          <p:cNvSpPr txBox="1"/>
          <p:nvPr/>
        </p:nvSpPr>
        <p:spPr>
          <a:xfrm>
            <a:off x="990599" y="8127958"/>
            <a:ext cx="147624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色板を使った活動では、同じ色の自然物を探したり、友達と交換するためにやり取りをおこなったりする姿が</a:t>
            </a:r>
            <a:r>
              <a:rPr lang="ja-JP" altLang="en-US" sz="2400" b="1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あった。同じ色を見つけると、自然物に色板を近づけ、同じかどうか確認する姿が見られた。</a:t>
            </a:r>
            <a:endParaRPr lang="ja-JP" alt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6D759-8373-FE6F-0244-5F4E27465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42">
            <a:extLst>
              <a:ext uri="{FF2B5EF4-FFF2-40B4-BE49-F238E27FC236}">
                <a16:creationId xmlns:a16="http://schemas.microsoft.com/office/drawing/2014/main" id="{EC06F6D5-99D0-631A-7A91-275E3BA4B569}"/>
              </a:ext>
            </a:extLst>
          </p:cNvPr>
          <p:cNvSpPr/>
          <p:nvPr/>
        </p:nvSpPr>
        <p:spPr>
          <a:xfrm>
            <a:off x="16657797" y="7330460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42">
            <a:extLst>
              <a:ext uri="{FF2B5EF4-FFF2-40B4-BE49-F238E27FC236}">
                <a16:creationId xmlns:a16="http://schemas.microsoft.com/office/drawing/2014/main" id="{2534F826-B329-E87E-DF38-46B0997740D0}"/>
              </a:ext>
            </a:extLst>
          </p:cNvPr>
          <p:cNvSpPr/>
          <p:nvPr/>
        </p:nvSpPr>
        <p:spPr>
          <a:xfrm>
            <a:off x="16657797" y="6305787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5D7708EC-52E1-6BA5-E380-4419D43A9D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46342"/>
            <a:ext cx="6324600" cy="4743451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570AA337-0700-3B06-FB08-89C3CF94095C}"/>
              </a:ext>
            </a:extLst>
          </p:cNvPr>
          <p:cNvSpPr/>
          <p:nvPr/>
        </p:nvSpPr>
        <p:spPr>
          <a:xfrm>
            <a:off x="0" y="0"/>
            <a:ext cx="18288000" cy="650849"/>
          </a:xfrm>
          <a:custGeom>
            <a:avLst/>
            <a:gdLst/>
            <a:ahLst/>
            <a:cxnLst/>
            <a:rect l="l" t="t" r="r" b="b"/>
            <a:pathLst>
              <a:path w="18288000" h="650849">
                <a:moveTo>
                  <a:pt x="0" y="0"/>
                </a:moveTo>
                <a:lnTo>
                  <a:pt x="18288000" y="0"/>
                </a:lnTo>
                <a:lnTo>
                  <a:pt x="18288000" y="650849"/>
                </a:lnTo>
                <a:lnTo>
                  <a:pt x="0" y="65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77626" b="-594449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7D18FD-3B11-B05A-B08F-2EF777F3E678}"/>
              </a:ext>
            </a:extLst>
          </p:cNvPr>
          <p:cNvGrpSpPr/>
          <p:nvPr/>
        </p:nvGrpSpPr>
        <p:grpSpPr>
          <a:xfrm rot="5400000">
            <a:off x="4780" y="1242425"/>
            <a:ext cx="685474" cy="695034"/>
            <a:chOff x="0" y="0"/>
            <a:chExt cx="801621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B271D67-F931-D11F-C770-3890CE68AE78}"/>
                </a:ext>
              </a:extLst>
            </p:cNvPr>
            <p:cNvSpPr/>
            <p:nvPr/>
          </p:nvSpPr>
          <p:spPr>
            <a:xfrm>
              <a:off x="0" y="0"/>
              <a:ext cx="801621" cy="812800"/>
            </a:xfrm>
            <a:custGeom>
              <a:avLst/>
              <a:gdLst/>
              <a:ahLst/>
              <a:cxnLst/>
              <a:rect l="l" t="t" r="r" b="b"/>
              <a:pathLst>
                <a:path w="801621" h="812800">
                  <a:moveTo>
                    <a:pt x="267351" y="19070"/>
                  </a:moveTo>
                  <a:cubicBezTo>
                    <a:pt x="308316" y="7556"/>
                    <a:pt x="355170" y="0"/>
                    <a:pt x="401026" y="0"/>
                  </a:cubicBezTo>
                  <a:cubicBezTo>
                    <a:pt x="446884" y="0"/>
                    <a:pt x="491010" y="6476"/>
                    <a:pt x="531673" y="17990"/>
                  </a:cubicBezTo>
                  <a:cubicBezTo>
                    <a:pt x="532540" y="18350"/>
                    <a:pt x="533405" y="18350"/>
                    <a:pt x="534269" y="18710"/>
                  </a:cubicBezTo>
                  <a:cubicBezTo>
                    <a:pt x="686980" y="64765"/>
                    <a:pt x="799458" y="186379"/>
                    <a:pt x="801621" y="328502"/>
                  </a:cubicBezTo>
                  <a:lnTo>
                    <a:pt x="801621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2163" y="185660"/>
                    <a:pt x="112910" y="64045"/>
                    <a:pt x="267351" y="19070"/>
                  </a:cubicBezTo>
                  <a:close/>
                </a:path>
              </a:pathLst>
            </a:custGeom>
            <a:solidFill>
              <a:srgbClr val="A3CFF0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25A1F15-09CE-F121-D16E-0271DC10691C}"/>
                </a:ext>
              </a:extLst>
            </p:cNvPr>
            <p:cNvSpPr txBox="1"/>
            <p:nvPr/>
          </p:nvSpPr>
          <p:spPr>
            <a:xfrm>
              <a:off x="0" y="3175"/>
              <a:ext cx="801621" cy="809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36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B41C0797-737E-F104-0F42-E407DFD986B4}"/>
              </a:ext>
            </a:extLst>
          </p:cNvPr>
          <p:cNvSpPr/>
          <p:nvPr/>
        </p:nvSpPr>
        <p:spPr>
          <a:xfrm>
            <a:off x="0" y="9636151"/>
            <a:ext cx="18288000" cy="650849"/>
          </a:xfrm>
          <a:custGeom>
            <a:avLst/>
            <a:gdLst/>
            <a:ahLst/>
            <a:cxnLst/>
            <a:rect l="l" t="t" r="r" b="b"/>
            <a:pathLst>
              <a:path w="18288000" h="650849">
                <a:moveTo>
                  <a:pt x="0" y="0"/>
                </a:moveTo>
                <a:lnTo>
                  <a:pt x="18288000" y="0"/>
                </a:lnTo>
                <a:lnTo>
                  <a:pt x="18288000" y="650849"/>
                </a:lnTo>
                <a:lnTo>
                  <a:pt x="0" y="65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77626" b="-594449"/>
            </a:stretch>
          </a:blipFill>
        </p:spPr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9EBE6DC-6E0D-4221-12BF-F90F910C6E6D}"/>
              </a:ext>
            </a:extLst>
          </p:cNvPr>
          <p:cNvGrpSpPr/>
          <p:nvPr/>
        </p:nvGrpSpPr>
        <p:grpSpPr>
          <a:xfrm>
            <a:off x="11723964" y="2030920"/>
            <a:ext cx="3364175" cy="2066018"/>
            <a:chOff x="0" y="0"/>
            <a:chExt cx="1054674" cy="6477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B97B867-10B9-9583-F0CC-DDC607DD1827}"/>
                </a:ext>
              </a:extLst>
            </p:cNvPr>
            <p:cNvSpPr/>
            <p:nvPr/>
          </p:nvSpPr>
          <p:spPr>
            <a:xfrm>
              <a:off x="0" y="0"/>
              <a:ext cx="1054686" cy="647700"/>
            </a:xfrm>
            <a:custGeom>
              <a:avLst/>
              <a:gdLst/>
              <a:ahLst/>
              <a:cxnLst/>
              <a:rect l="l" t="t" r="r" b="b"/>
              <a:pathLst>
                <a:path w="1054686" h="647700">
                  <a:moveTo>
                    <a:pt x="768125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768125" y="488232"/>
                  </a:lnTo>
                  <a:cubicBezTo>
                    <a:pt x="928237" y="488232"/>
                    <a:pt x="1054674" y="364720"/>
                    <a:pt x="1054674" y="241300"/>
                  </a:cubicBezTo>
                  <a:cubicBezTo>
                    <a:pt x="1054686" y="123512"/>
                    <a:pt x="928237" y="0"/>
                    <a:pt x="768125" y="0"/>
                  </a:cubicBezTo>
                  <a:close/>
                </a:path>
              </a:pathLst>
            </a:custGeom>
            <a:solidFill>
              <a:srgbClr val="C8EFED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E66BC87-6401-0465-6961-AA36997E751E}"/>
                </a:ext>
              </a:extLst>
            </p:cNvPr>
            <p:cNvSpPr txBox="1"/>
            <p:nvPr/>
          </p:nvSpPr>
          <p:spPr>
            <a:xfrm>
              <a:off x="0" y="-85725"/>
              <a:ext cx="1054674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E25ACA75-797F-D6BC-7B0C-D34C8567147D}"/>
              </a:ext>
            </a:extLst>
          </p:cNvPr>
          <p:cNvSpPr/>
          <p:nvPr/>
        </p:nvSpPr>
        <p:spPr>
          <a:xfrm>
            <a:off x="16685487" y="214398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751BE5F4-A39B-96EC-2E1D-F6B284FCA6C7}"/>
              </a:ext>
            </a:extLst>
          </p:cNvPr>
          <p:cNvSpPr txBox="1"/>
          <p:nvPr/>
        </p:nvSpPr>
        <p:spPr>
          <a:xfrm>
            <a:off x="552779" y="831298"/>
            <a:ext cx="15261057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活動中の子どもの姿・声、子ども同士や保育者との関わり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E9647509-8A68-9711-06AA-420D2148D9EB}"/>
              </a:ext>
            </a:extLst>
          </p:cNvPr>
          <p:cNvSpPr txBox="1"/>
          <p:nvPr/>
        </p:nvSpPr>
        <p:spPr>
          <a:xfrm>
            <a:off x="11201400" y="2490502"/>
            <a:ext cx="4562766" cy="698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ja-JP" altLang="en-US" sz="20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ぼくたちとどっちが</a:t>
            </a:r>
            <a:endParaRPr lang="en-US" altLang="ja-JP" sz="20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2800"/>
              </a:lnSpc>
            </a:pPr>
            <a:r>
              <a:rPr lang="ja-JP" altLang="en-US" sz="20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おおきいのかな？</a:t>
            </a:r>
            <a:endParaRPr lang="en-US" sz="20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8E7BD745-2179-7A8A-849C-75B6B29BC676}"/>
              </a:ext>
            </a:extLst>
          </p:cNvPr>
          <p:cNvSpPr txBox="1"/>
          <p:nvPr/>
        </p:nvSpPr>
        <p:spPr>
          <a:xfrm>
            <a:off x="492022" y="7277973"/>
            <a:ext cx="15261057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 dirty="0" err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子どもたちの育ち</a:t>
            </a:r>
            <a:endParaRPr lang="en-US" sz="4000" b="1" dirty="0">
              <a:solidFill>
                <a:srgbClr val="0C4875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E7FC4AD0-EB57-0134-AD9D-73DFE3F99585}"/>
              </a:ext>
            </a:extLst>
          </p:cNvPr>
          <p:cNvSpPr txBox="1"/>
          <p:nvPr/>
        </p:nvSpPr>
        <p:spPr>
          <a:xfrm>
            <a:off x="1123667" y="8063534"/>
            <a:ext cx="14393908" cy="1498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ja-JP" altLang="en-US" sz="2500" b="1" dirty="0">
                <a:solidFill>
                  <a:srgbClr val="000000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　子ども達と一緒に育てたヒマワリを観察した際、どちらが大きいのかを考える姿があった。プランターの高さを抜いて比べるためにはどうすれば良いか、大きさが同じくらいになるにはどう組み合わせるのか、友達や職員と相談する姿が見られた。</a:t>
            </a:r>
            <a:endParaRPr lang="en-US" sz="2500" b="1" dirty="0">
              <a:solidFill>
                <a:srgbClr val="000000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D67DE3B4-268D-FE6B-249B-F939E5448F99}"/>
              </a:ext>
            </a:extLst>
          </p:cNvPr>
          <p:cNvSpPr/>
          <p:nvPr/>
        </p:nvSpPr>
        <p:spPr>
          <a:xfrm>
            <a:off x="16663646" y="1226677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D6905218-F5F3-CDCD-1815-855D28A689C3}"/>
              </a:ext>
            </a:extLst>
          </p:cNvPr>
          <p:cNvSpPr/>
          <p:nvPr/>
        </p:nvSpPr>
        <p:spPr>
          <a:xfrm>
            <a:off x="16685487" y="3251438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AE73A2DB-F6F7-91B3-82B0-557CC48E48D0}"/>
              </a:ext>
            </a:extLst>
          </p:cNvPr>
          <p:cNvSpPr/>
          <p:nvPr/>
        </p:nvSpPr>
        <p:spPr>
          <a:xfrm>
            <a:off x="16685487" y="5275996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8EC0FC9A-7360-2560-DFE9-D027BF4CB050}"/>
              </a:ext>
            </a:extLst>
          </p:cNvPr>
          <p:cNvSpPr/>
          <p:nvPr/>
        </p:nvSpPr>
        <p:spPr>
          <a:xfrm>
            <a:off x="16695012" y="8312834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A81E6086-384E-C70F-0714-FD41613A4895}"/>
              </a:ext>
            </a:extLst>
          </p:cNvPr>
          <p:cNvSpPr/>
          <p:nvPr/>
        </p:nvSpPr>
        <p:spPr>
          <a:xfrm>
            <a:off x="16699963" y="2238956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83983B22-2F8D-D72F-8F2E-4D25F3C89E7B}"/>
              </a:ext>
            </a:extLst>
          </p:cNvPr>
          <p:cNvSpPr/>
          <p:nvPr/>
        </p:nvSpPr>
        <p:spPr>
          <a:xfrm>
            <a:off x="16685487" y="9325113"/>
            <a:ext cx="1624354" cy="726529"/>
          </a:xfrm>
          <a:custGeom>
            <a:avLst/>
            <a:gdLst/>
            <a:ahLst/>
            <a:cxnLst/>
            <a:rect l="l" t="t" r="r" b="b"/>
            <a:pathLst>
              <a:path w="1624354" h="726529">
                <a:moveTo>
                  <a:pt x="0" y="0"/>
                </a:moveTo>
                <a:lnTo>
                  <a:pt x="1624354" y="0"/>
                </a:lnTo>
                <a:lnTo>
                  <a:pt x="1624354" y="726529"/>
                </a:lnTo>
                <a:lnTo>
                  <a:pt x="0" y="726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4A4DC1D5-2CB0-F5C8-940F-8B100E0C3B5F}"/>
              </a:ext>
            </a:extLst>
          </p:cNvPr>
          <p:cNvSpPr txBox="1"/>
          <p:nvPr/>
        </p:nvSpPr>
        <p:spPr>
          <a:xfrm>
            <a:off x="16879144" y="432548"/>
            <a:ext cx="1295436" cy="29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健康な心と体</a:t>
            </a: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6F950FDE-782D-942C-CAC6-97C32BED019F}"/>
              </a:ext>
            </a:extLst>
          </p:cNvPr>
          <p:cNvSpPr txBox="1"/>
          <p:nvPr/>
        </p:nvSpPr>
        <p:spPr>
          <a:xfrm>
            <a:off x="17173805" y="1425878"/>
            <a:ext cx="647718" cy="29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自立心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F27ADF48-148C-E5F8-BC90-881D3F3653F0}"/>
              </a:ext>
            </a:extLst>
          </p:cNvPr>
          <p:cNvSpPr txBox="1"/>
          <p:nvPr/>
        </p:nvSpPr>
        <p:spPr>
          <a:xfrm>
            <a:off x="17259300" y="2419931"/>
            <a:ext cx="647718" cy="29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協同性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B4FC6256-C4A8-CB14-C4C0-FB14B8BEF09A}"/>
              </a:ext>
            </a:extLst>
          </p:cNvPr>
          <p:cNvSpPr txBox="1"/>
          <p:nvPr/>
        </p:nvSpPr>
        <p:spPr>
          <a:xfrm>
            <a:off x="16795971" y="3413363"/>
            <a:ext cx="1422436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道徳性と規範意識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の芽生え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D9DADAFF-FAF9-35B2-F87E-871691F08124}"/>
              </a:ext>
            </a:extLst>
          </p:cNvPr>
          <p:cNvSpPr txBox="1"/>
          <p:nvPr/>
        </p:nvSpPr>
        <p:spPr>
          <a:xfrm>
            <a:off x="16973753" y="4368501"/>
            <a:ext cx="1066872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社旗生活との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関わり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FFF4257F-4F68-4164-DFEE-DDD51F4FFD99}"/>
              </a:ext>
            </a:extLst>
          </p:cNvPr>
          <p:cNvSpPr txBox="1"/>
          <p:nvPr/>
        </p:nvSpPr>
        <p:spPr>
          <a:xfrm>
            <a:off x="17082362" y="8417618"/>
            <a:ext cx="889000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言葉による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伝え合い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291B4689-E2F3-8B92-6A67-B45662488FB8}"/>
              </a:ext>
            </a:extLst>
          </p:cNvPr>
          <p:cNvSpPr txBox="1"/>
          <p:nvPr/>
        </p:nvSpPr>
        <p:spPr>
          <a:xfrm>
            <a:off x="16726378" y="7414631"/>
            <a:ext cx="1561622" cy="48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量・図形・文字等への関心・感覚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D0C62613-5D3E-0F9D-198D-DBAF38A7EB2B}"/>
              </a:ext>
            </a:extLst>
          </p:cNvPr>
          <p:cNvSpPr txBox="1"/>
          <p:nvPr/>
        </p:nvSpPr>
        <p:spPr>
          <a:xfrm>
            <a:off x="16736469" y="6426563"/>
            <a:ext cx="1561622" cy="488386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自然との関わり・生命の尊重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24B93227-9966-EBF0-31F9-BDC2AE2BCB15}"/>
              </a:ext>
            </a:extLst>
          </p:cNvPr>
          <p:cNvSpPr txBox="1"/>
          <p:nvPr/>
        </p:nvSpPr>
        <p:spPr>
          <a:xfrm>
            <a:off x="16884862" y="5532714"/>
            <a:ext cx="1244654" cy="24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思考力の芽生え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B99BE3FC-440F-134E-9F3F-0FF9ECAEA26B}"/>
              </a:ext>
            </a:extLst>
          </p:cNvPr>
          <p:cNvSpPr txBox="1"/>
          <p:nvPr/>
        </p:nvSpPr>
        <p:spPr>
          <a:xfrm>
            <a:off x="16815644" y="9610881"/>
            <a:ext cx="1422436" cy="24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豊かな感性と表現</a:t>
            </a: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8161EFF0-63F4-82A1-C81C-C9753DBF58E2}"/>
              </a:ext>
            </a:extLst>
          </p:cNvPr>
          <p:cNvGrpSpPr/>
          <p:nvPr/>
        </p:nvGrpSpPr>
        <p:grpSpPr>
          <a:xfrm rot="10800000">
            <a:off x="985145" y="4654403"/>
            <a:ext cx="3364175" cy="2066018"/>
            <a:chOff x="0" y="0"/>
            <a:chExt cx="1054674" cy="647700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2591E0BF-1743-2803-BCAB-1C6CFA76D832}"/>
                </a:ext>
              </a:extLst>
            </p:cNvPr>
            <p:cNvSpPr/>
            <p:nvPr/>
          </p:nvSpPr>
          <p:spPr>
            <a:xfrm>
              <a:off x="0" y="0"/>
              <a:ext cx="1054686" cy="647700"/>
            </a:xfrm>
            <a:custGeom>
              <a:avLst/>
              <a:gdLst/>
              <a:ahLst/>
              <a:cxnLst/>
              <a:rect l="l" t="t" r="r" b="b"/>
              <a:pathLst>
                <a:path w="1054686" h="647700">
                  <a:moveTo>
                    <a:pt x="768125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768125" y="488232"/>
                  </a:lnTo>
                  <a:cubicBezTo>
                    <a:pt x="928237" y="488232"/>
                    <a:pt x="1054674" y="364720"/>
                    <a:pt x="1054674" y="241300"/>
                  </a:cubicBezTo>
                  <a:cubicBezTo>
                    <a:pt x="1054686" y="123512"/>
                    <a:pt x="928237" y="0"/>
                    <a:pt x="768125" y="0"/>
                  </a:cubicBezTo>
                  <a:close/>
                </a:path>
              </a:pathLst>
            </a:custGeom>
            <a:solidFill>
              <a:srgbClr val="C8EFED"/>
            </a:solidFill>
          </p:spPr>
        </p:sp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799BBE12-8ADD-A2E5-1F46-93F34A0F88D8}"/>
                </a:ext>
              </a:extLst>
            </p:cNvPr>
            <p:cNvSpPr txBox="1"/>
            <p:nvPr/>
          </p:nvSpPr>
          <p:spPr>
            <a:xfrm>
              <a:off x="0" y="-85725"/>
              <a:ext cx="1054674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sp>
        <p:nvSpPr>
          <p:cNvPr id="11" name="TextBox 30">
            <a:extLst>
              <a:ext uri="{FF2B5EF4-FFF2-40B4-BE49-F238E27FC236}">
                <a16:creationId xmlns:a16="http://schemas.microsoft.com/office/drawing/2014/main" id="{4A274366-6DDA-94E2-8FE1-ED36D7EAC3C7}"/>
              </a:ext>
            </a:extLst>
          </p:cNvPr>
          <p:cNvSpPr txBox="1"/>
          <p:nvPr/>
        </p:nvSpPr>
        <p:spPr>
          <a:xfrm>
            <a:off x="385830" y="5832574"/>
            <a:ext cx="4562766" cy="339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ja-JP" altLang="en-US" sz="2000" dirty="0">
                <a:solidFill>
                  <a:srgbClr val="0C4875"/>
                </a:solidFill>
                <a:latin typeface="Rounded M+"/>
                <a:ea typeface="Rounded M+"/>
                <a:cs typeface="Rounded M+"/>
                <a:sym typeface="Rounded M+"/>
              </a:rPr>
              <a:t>赤い棒何個分になりそう？</a:t>
            </a:r>
            <a:endParaRPr lang="en-US" altLang="ja-JP" sz="2000" dirty="0">
              <a:solidFill>
                <a:srgbClr val="0C4875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</p:spTree>
    <p:extLst>
      <p:ext uri="{BB962C8B-B14F-4D97-AF65-F5344CB8AC3E}">
        <p14:creationId xmlns:p14="http://schemas.microsoft.com/office/powerpoint/2010/main" val="4265369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3017480">
            <a:off x="851216" y="-743190"/>
            <a:ext cx="2260565" cy="2260565"/>
          </a:xfrm>
          <a:custGeom>
            <a:avLst/>
            <a:gdLst/>
            <a:ahLst/>
            <a:cxnLst/>
            <a:rect l="l" t="t" r="r" b="b"/>
            <a:pathLst>
              <a:path w="2260565" h="2260565">
                <a:moveTo>
                  <a:pt x="0" y="0"/>
                </a:moveTo>
                <a:lnTo>
                  <a:pt x="2260564" y="0"/>
                </a:lnTo>
                <a:lnTo>
                  <a:pt x="2260564" y="2260564"/>
                </a:lnTo>
                <a:lnTo>
                  <a:pt x="0" y="22605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701701">
            <a:off x="16500407" y="6886689"/>
            <a:ext cx="3787359" cy="3787359"/>
          </a:xfrm>
          <a:custGeom>
            <a:avLst/>
            <a:gdLst/>
            <a:ahLst/>
            <a:cxnLst/>
            <a:rect l="l" t="t" r="r" b="b"/>
            <a:pathLst>
              <a:path w="3787359" h="3787359">
                <a:moveTo>
                  <a:pt x="0" y="0"/>
                </a:moveTo>
                <a:lnTo>
                  <a:pt x="3787359" y="0"/>
                </a:lnTo>
                <a:lnTo>
                  <a:pt x="3787359" y="3787359"/>
                </a:lnTo>
                <a:lnTo>
                  <a:pt x="0" y="37873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35129">
            <a:off x="13994002" y="-1011915"/>
            <a:ext cx="2123759" cy="2123759"/>
          </a:xfrm>
          <a:custGeom>
            <a:avLst/>
            <a:gdLst/>
            <a:ahLst/>
            <a:cxnLst/>
            <a:rect l="l" t="t" r="r" b="b"/>
            <a:pathLst>
              <a:path w="2123759" h="2123759">
                <a:moveTo>
                  <a:pt x="0" y="0"/>
                </a:moveTo>
                <a:lnTo>
                  <a:pt x="2123759" y="0"/>
                </a:lnTo>
                <a:lnTo>
                  <a:pt x="2123759" y="2123759"/>
                </a:lnTo>
                <a:lnTo>
                  <a:pt x="0" y="21237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67186" y="8699129"/>
            <a:ext cx="2524929" cy="2540809"/>
          </a:xfrm>
          <a:custGeom>
            <a:avLst/>
            <a:gdLst/>
            <a:ahLst/>
            <a:cxnLst/>
            <a:rect l="l" t="t" r="r" b="b"/>
            <a:pathLst>
              <a:path w="2524929" h="2540809">
                <a:moveTo>
                  <a:pt x="0" y="0"/>
                </a:moveTo>
                <a:lnTo>
                  <a:pt x="2524929" y="0"/>
                </a:lnTo>
                <a:lnTo>
                  <a:pt x="2524929" y="2540809"/>
                </a:lnTo>
                <a:lnTo>
                  <a:pt x="0" y="25408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818472">
            <a:off x="17110850" y="2166962"/>
            <a:ext cx="1817850" cy="2175647"/>
            <a:chOff x="0" y="0"/>
            <a:chExt cx="2423800" cy="2900863"/>
          </a:xfrm>
        </p:grpSpPr>
        <p:sp>
          <p:nvSpPr>
            <p:cNvPr id="8" name="Freeform 8"/>
            <p:cNvSpPr/>
            <p:nvPr/>
          </p:nvSpPr>
          <p:spPr>
            <a:xfrm rot="2385737">
              <a:off x="1663661" y="-112753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385737">
              <a:off x="506653" y="1337678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955568" y="8113394"/>
            <a:ext cx="2505143" cy="2505143"/>
          </a:xfrm>
          <a:custGeom>
            <a:avLst/>
            <a:gdLst/>
            <a:ahLst/>
            <a:cxnLst/>
            <a:rect l="l" t="t" r="r" b="b"/>
            <a:pathLst>
              <a:path w="2505143" h="2505143">
                <a:moveTo>
                  <a:pt x="0" y="0"/>
                </a:moveTo>
                <a:lnTo>
                  <a:pt x="2505143" y="0"/>
                </a:lnTo>
                <a:lnTo>
                  <a:pt x="2505143" y="2505142"/>
                </a:lnTo>
                <a:lnTo>
                  <a:pt x="0" y="25051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818472">
            <a:off x="4854969" y="8964045"/>
            <a:ext cx="1817850" cy="2175647"/>
            <a:chOff x="0" y="0"/>
            <a:chExt cx="2423800" cy="2900863"/>
          </a:xfrm>
        </p:grpSpPr>
        <p:sp>
          <p:nvSpPr>
            <p:cNvPr id="12" name="Freeform 12"/>
            <p:cNvSpPr/>
            <p:nvPr/>
          </p:nvSpPr>
          <p:spPr>
            <a:xfrm rot="2385737">
              <a:off x="1663661" y="-112753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2385737">
              <a:off x="506653" y="1337678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685916" y="741829"/>
            <a:ext cx="2887231" cy="2887231"/>
          </a:xfrm>
          <a:custGeom>
            <a:avLst/>
            <a:gdLst/>
            <a:ahLst/>
            <a:cxnLst/>
            <a:rect l="l" t="t" r="r" b="b"/>
            <a:pathLst>
              <a:path w="2887231" h="2887231">
                <a:moveTo>
                  <a:pt x="0" y="0"/>
                </a:moveTo>
                <a:lnTo>
                  <a:pt x="2887231" y="0"/>
                </a:lnTo>
                <a:lnTo>
                  <a:pt x="2887231" y="2887231"/>
                </a:lnTo>
                <a:lnTo>
                  <a:pt x="0" y="28872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13385">
            <a:off x="-808344" y="6918320"/>
            <a:ext cx="2396385" cy="2411457"/>
          </a:xfrm>
          <a:custGeom>
            <a:avLst/>
            <a:gdLst/>
            <a:ahLst/>
            <a:cxnLst/>
            <a:rect l="l" t="t" r="r" b="b"/>
            <a:pathLst>
              <a:path w="2396385" h="2411457">
                <a:moveTo>
                  <a:pt x="0" y="0"/>
                </a:moveTo>
                <a:lnTo>
                  <a:pt x="2396385" y="0"/>
                </a:lnTo>
                <a:lnTo>
                  <a:pt x="2396385" y="2411457"/>
                </a:lnTo>
                <a:lnTo>
                  <a:pt x="0" y="2411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818472">
            <a:off x="-371252" y="6113776"/>
            <a:ext cx="2106652" cy="2521293"/>
            <a:chOff x="0" y="0"/>
            <a:chExt cx="2808870" cy="3361724"/>
          </a:xfrm>
        </p:grpSpPr>
        <p:sp>
          <p:nvSpPr>
            <p:cNvPr id="17" name="Freeform 17"/>
            <p:cNvSpPr/>
            <p:nvPr/>
          </p:nvSpPr>
          <p:spPr>
            <a:xfrm rot="2385737">
              <a:off x="1927968" y="-130666"/>
              <a:ext cx="293757" cy="1942195"/>
            </a:xfrm>
            <a:custGeom>
              <a:avLst/>
              <a:gdLst/>
              <a:ahLst/>
              <a:cxnLst/>
              <a:rect l="l" t="t" r="r" b="b"/>
              <a:pathLst>
                <a:path w="293757" h="1942195">
                  <a:moveTo>
                    <a:pt x="0" y="0"/>
                  </a:moveTo>
                  <a:lnTo>
                    <a:pt x="293757" y="0"/>
                  </a:lnTo>
                  <a:lnTo>
                    <a:pt x="293757" y="1942194"/>
                  </a:lnTo>
                  <a:lnTo>
                    <a:pt x="0" y="1942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2385737">
              <a:off x="587145" y="1550196"/>
              <a:ext cx="293757" cy="1942195"/>
            </a:xfrm>
            <a:custGeom>
              <a:avLst/>
              <a:gdLst/>
              <a:ahLst/>
              <a:cxnLst/>
              <a:rect l="l" t="t" r="r" b="b"/>
              <a:pathLst>
                <a:path w="293757" h="1942195">
                  <a:moveTo>
                    <a:pt x="0" y="0"/>
                  </a:moveTo>
                  <a:lnTo>
                    <a:pt x="293757" y="0"/>
                  </a:lnTo>
                  <a:lnTo>
                    <a:pt x="293757" y="1942195"/>
                  </a:lnTo>
                  <a:lnTo>
                    <a:pt x="0" y="1942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-3813385">
            <a:off x="17174348" y="9143636"/>
            <a:ext cx="1354147" cy="1362663"/>
          </a:xfrm>
          <a:custGeom>
            <a:avLst/>
            <a:gdLst/>
            <a:ahLst/>
            <a:cxnLst/>
            <a:rect l="l" t="t" r="r" b="b"/>
            <a:pathLst>
              <a:path w="1354147" h="1362663">
                <a:moveTo>
                  <a:pt x="0" y="0"/>
                </a:moveTo>
                <a:lnTo>
                  <a:pt x="1354147" y="0"/>
                </a:lnTo>
                <a:lnTo>
                  <a:pt x="1354147" y="1362663"/>
                </a:lnTo>
                <a:lnTo>
                  <a:pt x="0" y="13626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6879936" y="-59105"/>
            <a:ext cx="1620199" cy="1620199"/>
          </a:xfrm>
          <a:custGeom>
            <a:avLst/>
            <a:gdLst/>
            <a:ahLst/>
            <a:cxnLst/>
            <a:rect l="l" t="t" r="r" b="b"/>
            <a:pathLst>
              <a:path w="1620199" h="1620199">
                <a:moveTo>
                  <a:pt x="0" y="0"/>
                </a:moveTo>
                <a:lnTo>
                  <a:pt x="1620199" y="0"/>
                </a:lnTo>
                <a:lnTo>
                  <a:pt x="1620199" y="1620199"/>
                </a:lnTo>
                <a:lnTo>
                  <a:pt x="0" y="16201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337290">
            <a:off x="4443415" y="440143"/>
            <a:ext cx="1139839" cy="1177114"/>
          </a:xfrm>
          <a:custGeom>
            <a:avLst/>
            <a:gdLst/>
            <a:ahLst/>
            <a:cxnLst/>
            <a:rect l="l" t="t" r="r" b="b"/>
            <a:pathLst>
              <a:path w="1139839" h="1177114">
                <a:moveTo>
                  <a:pt x="0" y="0"/>
                </a:moveTo>
                <a:lnTo>
                  <a:pt x="1139839" y="0"/>
                </a:lnTo>
                <a:lnTo>
                  <a:pt x="1139839" y="1177114"/>
                </a:lnTo>
                <a:lnTo>
                  <a:pt x="0" y="11771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846490">
            <a:off x="1534169" y="8909169"/>
            <a:ext cx="937662" cy="968326"/>
          </a:xfrm>
          <a:custGeom>
            <a:avLst/>
            <a:gdLst/>
            <a:ahLst/>
            <a:cxnLst/>
            <a:rect l="l" t="t" r="r" b="b"/>
            <a:pathLst>
              <a:path w="937662" h="968326">
                <a:moveTo>
                  <a:pt x="0" y="0"/>
                </a:moveTo>
                <a:lnTo>
                  <a:pt x="937662" y="0"/>
                </a:lnTo>
                <a:lnTo>
                  <a:pt x="937662" y="968326"/>
                </a:lnTo>
                <a:lnTo>
                  <a:pt x="0" y="9683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3813385">
            <a:off x="12802088" y="-144748"/>
            <a:ext cx="1762072" cy="1773154"/>
          </a:xfrm>
          <a:custGeom>
            <a:avLst/>
            <a:gdLst/>
            <a:ahLst/>
            <a:cxnLst/>
            <a:rect l="l" t="t" r="r" b="b"/>
            <a:pathLst>
              <a:path w="1762072" h="1773154">
                <a:moveTo>
                  <a:pt x="0" y="0"/>
                </a:moveTo>
                <a:lnTo>
                  <a:pt x="1762072" y="0"/>
                </a:lnTo>
                <a:lnTo>
                  <a:pt x="1762072" y="1773154"/>
                </a:lnTo>
                <a:lnTo>
                  <a:pt x="0" y="17731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818472">
            <a:off x="7095236" y="-936602"/>
            <a:ext cx="1817850" cy="2175647"/>
            <a:chOff x="0" y="0"/>
            <a:chExt cx="2423800" cy="2900863"/>
          </a:xfrm>
        </p:grpSpPr>
        <p:sp>
          <p:nvSpPr>
            <p:cNvPr id="25" name="Freeform 25"/>
            <p:cNvSpPr/>
            <p:nvPr/>
          </p:nvSpPr>
          <p:spPr>
            <a:xfrm rot="2385737">
              <a:off x="1663661" y="-112753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5737">
              <a:off x="506653" y="1337678"/>
              <a:ext cx="253486" cy="1675938"/>
            </a:xfrm>
            <a:custGeom>
              <a:avLst/>
              <a:gdLst/>
              <a:ahLst/>
              <a:cxnLst/>
              <a:rect l="l" t="t" r="r" b="b"/>
              <a:pathLst>
                <a:path w="253486" h="1675938">
                  <a:moveTo>
                    <a:pt x="0" y="0"/>
                  </a:moveTo>
                  <a:lnTo>
                    <a:pt x="253486" y="0"/>
                  </a:lnTo>
                  <a:lnTo>
                    <a:pt x="253486" y="1675938"/>
                  </a:lnTo>
                  <a:lnTo>
                    <a:pt x="0" y="16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817790" y="2291729"/>
            <a:ext cx="12514576" cy="6173499"/>
            <a:chOff x="0" y="0"/>
            <a:chExt cx="3296020" cy="162594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296020" cy="1625942"/>
            </a:xfrm>
            <a:custGeom>
              <a:avLst/>
              <a:gdLst/>
              <a:ahLst/>
              <a:cxnLst/>
              <a:rect l="l" t="t" r="r" b="b"/>
              <a:pathLst>
                <a:path w="3296020" h="1625942">
                  <a:moveTo>
                    <a:pt x="0" y="0"/>
                  </a:moveTo>
                  <a:lnTo>
                    <a:pt x="3296020" y="0"/>
                  </a:lnTo>
                  <a:lnTo>
                    <a:pt x="3296020" y="1625942"/>
                  </a:lnTo>
                  <a:lnTo>
                    <a:pt x="0" y="1625942"/>
                  </a:lnTo>
                  <a:close/>
                </a:path>
              </a:pathLst>
            </a:custGeom>
            <a:solidFill>
              <a:srgbClr val="0C487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19075"/>
              <a:ext cx="3296020" cy="1845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586487" y="2071636"/>
            <a:ext cx="12514576" cy="6143728"/>
            <a:chOff x="0" y="0"/>
            <a:chExt cx="3296020" cy="161810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296020" cy="1618101"/>
            </a:xfrm>
            <a:custGeom>
              <a:avLst/>
              <a:gdLst/>
              <a:ahLst/>
              <a:cxnLst/>
              <a:rect l="l" t="t" r="r" b="b"/>
              <a:pathLst>
                <a:path w="3296020" h="1618101">
                  <a:moveTo>
                    <a:pt x="0" y="0"/>
                  </a:moveTo>
                  <a:lnTo>
                    <a:pt x="3296020" y="0"/>
                  </a:lnTo>
                  <a:lnTo>
                    <a:pt x="3296020" y="1618101"/>
                  </a:lnTo>
                  <a:lnTo>
                    <a:pt x="0" y="16181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19075"/>
              <a:ext cx="3296020" cy="1837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07581" y="2838879"/>
            <a:ext cx="4085087" cy="7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C4875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全体の振り返り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368E63E-5CAF-D38F-AA29-D265BB49593E}"/>
              </a:ext>
            </a:extLst>
          </p:cNvPr>
          <p:cNvSpPr txBox="1"/>
          <p:nvPr/>
        </p:nvSpPr>
        <p:spPr>
          <a:xfrm>
            <a:off x="3522618" y="4205964"/>
            <a:ext cx="10642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　比較する対象があることで、どのくらい大きいのか、どのくらい違うのかということが分かりやすく、成長の度合いを感じる姿が見られた。</a:t>
            </a:r>
            <a:endParaRPr lang="en-US" altLang="ja-JP" sz="2400" dirty="0">
              <a:latin typeface="源柔ゴシック Bold" panose="020B0600070205080204" charset="-128"/>
              <a:ea typeface="源柔ゴシック Bold" panose="020B0600070205080204" charset="-128"/>
              <a:cs typeface="源柔ゴシック Bold" panose="020B0600070205080204" charset="-128"/>
            </a:endParaRPr>
          </a:p>
          <a:p>
            <a:r>
              <a:rPr lang="ja-JP" altLang="en-US" sz="240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また、植物</a:t>
            </a:r>
            <a:r>
              <a:rPr lang="ja-JP" altLang="en-US" sz="2400" dirty="0">
                <a:latin typeface="源柔ゴシック Bold" panose="020B0600070205080204" charset="-128"/>
                <a:ea typeface="源柔ゴシック Bold" panose="020B0600070205080204" charset="-128"/>
                <a:cs typeface="源柔ゴシック Bold" panose="020B0600070205080204" charset="-128"/>
              </a:rPr>
              <a:t>本体と自分の大きさの比較は難しいが、長さの棒を使ったことで、比較しやすく大きさについて身近に感じる姿が見られた。色板を使った活動では、色の細かな違いに気付くだけでなく、友達と交換する中でやり取りに必要なコミュニケーションを取ろうとする姿が多く見られた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554</Words>
  <Application>Microsoft Office PowerPoint</Application>
  <PresentationFormat>ユーザー設定</PresentationFormat>
  <Paragraphs>71</Paragraphs>
  <Slides>5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1" baseType="lpstr">
      <vt:lpstr>游ゴシック</vt:lpstr>
      <vt:lpstr>Arial</vt:lpstr>
      <vt:lpstr>源柔ゴシック Bold</vt:lpstr>
      <vt:lpstr>Calibri</vt:lpstr>
      <vt:lpstr>Rounded M+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東京すくわくプログラム</dc:title>
  <cp:lastModifiedBy>りとるぱんぷきんず 西原</cp:lastModifiedBy>
  <cp:revision>13</cp:revision>
  <dcterms:created xsi:type="dcterms:W3CDTF">2006-08-16T00:00:00Z</dcterms:created>
  <dcterms:modified xsi:type="dcterms:W3CDTF">2026-03-27T07:00:25Z</dcterms:modified>
  <dc:identifier>DAGp0cHUKK0</dc:identifier>
</cp:coreProperties>
</file>