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9" r:id="rId4"/>
    <p:sldId id="261" r:id="rId5"/>
    <p:sldId id="260" r:id="rId6"/>
  </p:sldIdLst>
  <p:sldSz cx="18288000" cy="10287000"/>
  <p:notesSz cx="6858000" cy="9144000"/>
  <p:embeddedFontLst>
    <p:embeddedFont>
      <p:font typeface="Rounded M+" panose="020B0600070205080204" charset="-128"/>
      <p:regular r:id="rId8"/>
    </p:embeddedFont>
    <p:embeddedFont>
      <p:font typeface="源柔ゴシック Bold" panose="020B0600070205080204" charset="-128"/>
      <p:regular r:id="rId9"/>
    </p:embeddedFont>
    <p:embeddedFont>
      <p:font typeface="HG丸ｺﾞｼｯｸM-PRO" panose="020F0600000000000000" pitchFamily="50" charset="-128"/>
      <p:regular r:id="rId10"/>
    </p:embeddedFont>
    <p:embeddedFont>
      <p:font typeface="游ゴシック" panose="020B0400000000000000" pitchFamily="50" charset="-128"/>
      <p:regular r:id="rId11"/>
      <p:bold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35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E0DB0-7470-4B02-A47F-AFD9FE9A18EF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8D9BB-D8F6-4AD8-A20A-857268B750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6088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子どもの探求心を育むことが目的なので</a:t>
            </a:r>
            <a:endParaRPr kumimoji="1" lang="en-US" altLang="ja-JP" dirty="0"/>
          </a:p>
          <a:p>
            <a:r>
              <a:rPr kumimoji="1" lang="ja-JP" altLang="en-US" dirty="0"/>
              <a:t>設定した内容から、どのように子どもの発想力や創意工夫・などがひろがっていったのか？</a:t>
            </a:r>
            <a:endParaRPr kumimoji="1" lang="en-US" altLang="ja-JP" dirty="0"/>
          </a:p>
          <a:p>
            <a:r>
              <a:rPr kumimoji="1" lang="ja-JP" altLang="en-US" dirty="0"/>
              <a:t>そこには職員がどんなアプローチをしたのか？</a:t>
            </a:r>
            <a:endParaRPr kumimoji="1" lang="en-US" altLang="ja-JP" dirty="0"/>
          </a:p>
          <a:p>
            <a:r>
              <a:rPr kumimoji="1" lang="ja-JP" altLang="en-US" dirty="0"/>
              <a:t>物を準備したのか？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そこからさらにどんな様子が見られたのか？が大切です。</a:t>
            </a:r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8D9BB-D8F6-4AD8-A20A-857268B7508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5868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8D9BB-D8F6-4AD8-A20A-857268B7508A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5390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2.svg"/><Relationship Id="rId7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svg"/><Relationship Id="rId4" Type="http://schemas.openxmlformats.org/officeDocument/2006/relationships/image" Target="../media/image14.sv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svg"/><Relationship Id="rId7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5.svg"/><Relationship Id="rId10" Type="http://schemas.openxmlformats.org/officeDocument/2006/relationships/image" Target="../media/image22.jpeg"/><Relationship Id="rId4" Type="http://schemas.openxmlformats.org/officeDocument/2006/relationships/image" Target="../media/image14.sv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3017480">
            <a:off x="851216" y="-743190"/>
            <a:ext cx="2260565" cy="2260565"/>
          </a:xfrm>
          <a:custGeom>
            <a:avLst/>
            <a:gdLst/>
            <a:ahLst/>
            <a:cxnLst/>
            <a:rect l="l" t="t" r="r" b="b"/>
            <a:pathLst>
              <a:path w="2260565" h="2260565">
                <a:moveTo>
                  <a:pt x="0" y="0"/>
                </a:moveTo>
                <a:lnTo>
                  <a:pt x="2260564" y="0"/>
                </a:lnTo>
                <a:lnTo>
                  <a:pt x="2260564" y="2260564"/>
                </a:lnTo>
                <a:lnTo>
                  <a:pt x="0" y="22605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701701">
            <a:off x="16500407" y="6886689"/>
            <a:ext cx="3787359" cy="3787359"/>
          </a:xfrm>
          <a:custGeom>
            <a:avLst/>
            <a:gdLst/>
            <a:ahLst/>
            <a:cxnLst/>
            <a:rect l="l" t="t" r="r" b="b"/>
            <a:pathLst>
              <a:path w="3787359" h="3787359">
                <a:moveTo>
                  <a:pt x="0" y="0"/>
                </a:moveTo>
                <a:lnTo>
                  <a:pt x="3787359" y="0"/>
                </a:lnTo>
                <a:lnTo>
                  <a:pt x="3787359" y="3787359"/>
                </a:lnTo>
                <a:lnTo>
                  <a:pt x="0" y="37873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135129">
            <a:off x="13994002" y="-1011915"/>
            <a:ext cx="2123759" cy="2123759"/>
          </a:xfrm>
          <a:custGeom>
            <a:avLst/>
            <a:gdLst/>
            <a:ahLst/>
            <a:cxnLst/>
            <a:rect l="l" t="t" r="r" b="b"/>
            <a:pathLst>
              <a:path w="2123759" h="2123759">
                <a:moveTo>
                  <a:pt x="0" y="0"/>
                </a:moveTo>
                <a:lnTo>
                  <a:pt x="2123759" y="0"/>
                </a:lnTo>
                <a:lnTo>
                  <a:pt x="2123759" y="2123759"/>
                </a:lnTo>
                <a:lnTo>
                  <a:pt x="0" y="21237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67186" y="8699129"/>
            <a:ext cx="2524929" cy="2540809"/>
          </a:xfrm>
          <a:custGeom>
            <a:avLst/>
            <a:gdLst/>
            <a:ahLst/>
            <a:cxnLst/>
            <a:rect l="l" t="t" r="r" b="b"/>
            <a:pathLst>
              <a:path w="2524929" h="2540809">
                <a:moveTo>
                  <a:pt x="0" y="0"/>
                </a:moveTo>
                <a:lnTo>
                  <a:pt x="2524929" y="0"/>
                </a:lnTo>
                <a:lnTo>
                  <a:pt x="2524929" y="2540809"/>
                </a:lnTo>
                <a:lnTo>
                  <a:pt x="0" y="25408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818472">
            <a:off x="17110850" y="2166962"/>
            <a:ext cx="1817850" cy="2175647"/>
            <a:chOff x="0" y="0"/>
            <a:chExt cx="2423800" cy="2900863"/>
          </a:xfrm>
        </p:grpSpPr>
        <p:sp>
          <p:nvSpPr>
            <p:cNvPr id="8" name="Freeform 8"/>
            <p:cNvSpPr/>
            <p:nvPr/>
          </p:nvSpPr>
          <p:spPr>
            <a:xfrm rot="2385737">
              <a:off x="1663661" y="-112753"/>
              <a:ext cx="253486" cy="1675938"/>
            </a:xfrm>
            <a:custGeom>
              <a:avLst/>
              <a:gdLst/>
              <a:ahLst/>
              <a:cxnLst/>
              <a:rect l="l" t="t" r="r" b="b"/>
              <a:pathLst>
                <a:path w="253486" h="1675938">
                  <a:moveTo>
                    <a:pt x="0" y="0"/>
                  </a:moveTo>
                  <a:lnTo>
                    <a:pt x="253486" y="0"/>
                  </a:lnTo>
                  <a:lnTo>
                    <a:pt x="253486" y="1675938"/>
                  </a:lnTo>
                  <a:lnTo>
                    <a:pt x="0" y="16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385737">
              <a:off x="506653" y="1337678"/>
              <a:ext cx="253486" cy="1675938"/>
            </a:xfrm>
            <a:custGeom>
              <a:avLst/>
              <a:gdLst/>
              <a:ahLst/>
              <a:cxnLst/>
              <a:rect l="l" t="t" r="r" b="b"/>
              <a:pathLst>
                <a:path w="253486" h="1675938">
                  <a:moveTo>
                    <a:pt x="0" y="0"/>
                  </a:moveTo>
                  <a:lnTo>
                    <a:pt x="253486" y="0"/>
                  </a:lnTo>
                  <a:lnTo>
                    <a:pt x="253486" y="1675938"/>
                  </a:lnTo>
                  <a:lnTo>
                    <a:pt x="0" y="16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4955568" y="8113394"/>
            <a:ext cx="2505143" cy="2505143"/>
          </a:xfrm>
          <a:custGeom>
            <a:avLst/>
            <a:gdLst/>
            <a:ahLst/>
            <a:cxnLst/>
            <a:rect l="l" t="t" r="r" b="b"/>
            <a:pathLst>
              <a:path w="2505143" h="2505143">
                <a:moveTo>
                  <a:pt x="0" y="0"/>
                </a:moveTo>
                <a:lnTo>
                  <a:pt x="2505143" y="0"/>
                </a:lnTo>
                <a:lnTo>
                  <a:pt x="2505143" y="2505142"/>
                </a:lnTo>
                <a:lnTo>
                  <a:pt x="0" y="25051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818472">
            <a:off x="4854969" y="8964045"/>
            <a:ext cx="1817850" cy="2175647"/>
            <a:chOff x="0" y="0"/>
            <a:chExt cx="2423800" cy="2900863"/>
          </a:xfrm>
        </p:grpSpPr>
        <p:sp>
          <p:nvSpPr>
            <p:cNvPr id="12" name="Freeform 12"/>
            <p:cNvSpPr/>
            <p:nvPr/>
          </p:nvSpPr>
          <p:spPr>
            <a:xfrm rot="2385737">
              <a:off x="1663661" y="-112753"/>
              <a:ext cx="253486" cy="1675938"/>
            </a:xfrm>
            <a:custGeom>
              <a:avLst/>
              <a:gdLst/>
              <a:ahLst/>
              <a:cxnLst/>
              <a:rect l="l" t="t" r="r" b="b"/>
              <a:pathLst>
                <a:path w="253486" h="1675938">
                  <a:moveTo>
                    <a:pt x="0" y="0"/>
                  </a:moveTo>
                  <a:lnTo>
                    <a:pt x="253486" y="0"/>
                  </a:lnTo>
                  <a:lnTo>
                    <a:pt x="253486" y="1675938"/>
                  </a:lnTo>
                  <a:lnTo>
                    <a:pt x="0" y="16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2385737">
              <a:off x="506653" y="1337678"/>
              <a:ext cx="253486" cy="1675938"/>
            </a:xfrm>
            <a:custGeom>
              <a:avLst/>
              <a:gdLst/>
              <a:ahLst/>
              <a:cxnLst/>
              <a:rect l="l" t="t" r="r" b="b"/>
              <a:pathLst>
                <a:path w="253486" h="1675938">
                  <a:moveTo>
                    <a:pt x="0" y="0"/>
                  </a:moveTo>
                  <a:lnTo>
                    <a:pt x="253486" y="0"/>
                  </a:lnTo>
                  <a:lnTo>
                    <a:pt x="253486" y="1675938"/>
                  </a:lnTo>
                  <a:lnTo>
                    <a:pt x="0" y="16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685916" y="741829"/>
            <a:ext cx="2887231" cy="2887231"/>
          </a:xfrm>
          <a:custGeom>
            <a:avLst/>
            <a:gdLst/>
            <a:ahLst/>
            <a:cxnLst/>
            <a:rect l="l" t="t" r="r" b="b"/>
            <a:pathLst>
              <a:path w="2887231" h="2887231">
                <a:moveTo>
                  <a:pt x="0" y="0"/>
                </a:moveTo>
                <a:lnTo>
                  <a:pt x="2887231" y="0"/>
                </a:lnTo>
                <a:lnTo>
                  <a:pt x="2887231" y="2887231"/>
                </a:lnTo>
                <a:lnTo>
                  <a:pt x="0" y="28872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813385">
            <a:off x="-808344" y="6918320"/>
            <a:ext cx="2396385" cy="2411457"/>
          </a:xfrm>
          <a:custGeom>
            <a:avLst/>
            <a:gdLst/>
            <a:ahLst/>
            <a:cxnLst/>
            <a:rect l="l" t="t" r="r" b="b"/>
            <a:pathLst>
              <a:path w="2396385" h="2411457">
                <a:moveTo>
                  <a:pt x="0" y="0"/>
                </a:moveTo>
                <a:lnTo>
                  <a:pt x="2396385" y="0"/>
                </a:lnTo>
                <a:lnTo>
                  <a:pt x="2396385" y="2411457"/>
                </a:lnTo>
                <a:lnTo>
                  <a:pt x="0" y="24114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 rot="818472">
            <a:off x="-371252" y="6113776"/>
            <a:ext cx="2106652" cy="2521293"/>
            <a:chOff x="0" y="0"/>
            <a:chExt cx="2808870" cy="3361724"/>
          </a:xfrm>
        </p:grpSpPr>
        <p:sp>
          <p:nvSpPr>
            <p:cNvPr id="17" name="Freeform 17"/>
            <p:cNvSpPr/>
            <p:nvPr/>
          </p:nvSpPr>
          <p:spPr>
            <a:xfrm rot="2385737">
              <a:off x="1927968" y="-130666"/>
              <a:ext cx="293757" cy="1942195"/>
            </a:xfrm>
            <a:custGeom>
              <a:avLst/>
              <a:gdLst/>
              <a:ahLst/>
              <a:cxnLst/>
              <a:rect l="l" t="t" r="r" b="b"/>
              <a:pathLst>
                <a:path w="293757" h="1942195">
                  <a:moveTo>
                    <a:pt x="0" y="0"/>
                  </a:moveTo>
                  <a:lnTo>
                    <a:pt x="293757" y="0"/>
                  </a:lnTo>
                  <a:lnTo>
                    <a:pt x="293757" y="1942194"/>
                  </a:lnTo>
                  <a:lnTo>
                    <a:pt x="0" y="1942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2385737">
              <a:off x="587145" y="1550196"/>
              <a:ext cx="293757" cy="1942195"/>
            </a:xfrm>
            <a:custGeom>
              <a:avLst/>
              <a:gdLst/>
              <a:ahLst/>
              <a:cxnLst/>
              <a:rect l="l" t="t" r="r" b="b"/>
              <a:pathLst>
                <a:path w="293757" h="1942195">
                  <a:moveTo>
                    <a:pt x="0" y="0"/>
                  </a:moveTo>
                  <a:lnTo>
                    <a:pt x="293757" y="0"/>
                  </a:lnTo>
                  <a:lnTo>
                    <a:pt x="293757" y="1942195"/>
                  </a:lnTo>
                  <a:lnTo>
                    <a:pt x="0" y="1942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 rot="-3813385">
            <a:off x="17174348" y="9143636"/>
            <a:ext cx="1354147" cy="1362663"/>
          </a:xfrm>
          <a:custGeom>
            <a:avLst/>
            <a:gdLst/>
            <a:ahLst/>
            <a:cxnLst/>
            <a:rect l="l" t="t" r="r" b="b"/>
            <a:pathLst>
              <a:path w="1354147" h="1362663">
                <a:moveTo>
                  <a:pt x="0" y="0"/>
                </a:moveTo>
                <a:lnTo>
                  <a:pt x="1354147" y="0"/>
                </a:lnTo>
                <a:lnTo>
                  <a:pt x="1354147" y="1362663"/>
                </a:lnTo>
                <a:lnTo>
                  <a:pt x="0" y="13626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5400000">
            <a:off x="16879936" y="-59105"/>
            <a:ext cx="1620199" cy="1620199"/>
          </a:xfrm>
          <a:custGeom>
            <a:avLst/>
            <a:gdLst/>
            <a:ahLst/>
            <a:cxnLst/>
            <a:rect l="l" t="t" r="r" b="b"/>
            <a:pathLst>
              <a:path w="1620199" h="1620199">
                <a:moveTo>
                  <a:pt x="0" y="0"/>
                </a:moveTo>
                <a:lnTo>
                  <a:pt x="1620199" y="0"/>
                </a:lnTo>
                <a:lnTo>
                  <a:pt x="1620199" y="1620199"/>
                </a:lnTo>
                <a:lnTo>
                  <a:pt x="0" y="16201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337290">
            <a:off x="4443415" y="440143"/>
            <a:ext cx="1139839" cy="1177114"/>
          </a:xfrm>
          <a:custGeom>
            <a:avLst/>
            <a:gdLst/>
            <a:ahLst/>
            <a:cxnLst/>
            <a:rect l="l" t="t" r="r" b="b"/>
            <a:pathLst>
              <a:path w="1139839" h="1177114">
                <a:moveTo>
                  <a:pt x="0" y="0"/>
                </a:moveTo>
                <a:lnTo>
                  <a:pt x="1139839" y="0"/>
                </a:lnTo>
                <a:lnTo>
                  <a:pt x="1139839" y="1177114"/>
                </a:lnTo>
                <a:lnTo>
                  <a:pt x="0" y="11771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9846490">
            <a:off x="1534169" y="8909169"/>
            <a:ext cx="937662" cy="968326"/>
          </a:xfrm>
          <a:custGeom>
            <a:avLst/>
            <a:gdLst/>
            <a:ahLst/>
            <a:cxnLst/>
            <a:rect l="l" t="t" r="r" b="b"/>
            <a:pathLst>
              <a:path w="937662" h="968326">
                <a:moveTo>
                  <a:pt x="0" y="0"/>
                </a:moveTo>
                <a:lnTo>
                  <a:pt x="937662" y="0"/>
                </a:lnTo>
                <a:lnTo>
                  <a:pt x="937662" y="968326"/>
                </a:lnTo>
                <a:lnTo>
                  <a:pt x="0" y="9683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3813385">
            <a:off x="12802088" y="-144748"/>
            <a:ext cx="1762072" cy="1773154"/>
          </a:xfrm>
          <a:custGeom>
            <a:avLst/>
            <a:gdLst/>
            <a:ahLst/>
            <a:cxnLst/>
            <a:rect l="l" t="t" r="r" b="b"/>
            <a:pathLst>
              <a:path w="1762072" h="1773154">
                <a:moveTo>
                  <a:pt x="0" y="0"/>
                </a:moveTo>
                <a:lnTo>
                  <a:pt x="1762072" y="0"/>
                </a:lnTo>
                <a:lnTo>
                  <a:pt x="1762072" y="1773154"/>
                </a:lnTo>
                <a:lnTo>
                  <a:pt x="0" y="17731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 rot="818472">
            <a:off x="7095236" y="-936602"/>
            <a:ext cx="1817850" cy="2175647"/>
            <a:chOff x="0" y="0"/>
            <a:chExt cx="2423800" cy="2900863"/>
          </a:xfrm>
        </p:grpSpPr>
        <p:sp>
          <p:nvSpPr>
            <p:cNvPr id="25" name="Freeform 25"/>
            <p:cNvSpPr/>
            <p:nvPr/>
          </p:nvSpPr>
          <p:spPr>
            <a:xfrm rot="2385737">
              <a:off x="1663661" y="-112753"/>
              <a:ext cx="253486" cy="1675938"/>
            </a:xfrm>
            <a:custGeom>
              <a:avLst/>
              <a:gdLst/>
              <a:ahLst/>
              <a:cxnLst/>
              <a:rect l="l" t="t" r="r" b="b"/>
              <a:pathLst>
                <a:path w="253486" h="1675938">
                  <a:moveTo>
                    <a:pt x="0" y="0"/>
                  </a:moveTo>
                  <a:lnTo>
                    <a:pt x="253486" y="0"/>
                  </a:lnTo>
                  <a:lnTo>
                    <a:pt x="253486" y="1675938"/>
                  </a:lnTo>
                  <a:lnTo>
                    <a:pt x="0" y="16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2385737">
              <a:off x="506653" y="1337678"/>
              <a:ext cx="253486" cy="1675938"/>
            </a:xfrm>
            <a:custGeom>
              <a:avLst/>
              <a:gdLst/>
              <a:ahLst/>
              <a:cxnLst/>
              <a:rect l="l" t="t" r="r" b="b"/>
              <a:pathLst>
                <a:path w="253486" h="1675938">
                  <a:moveTo>
                    <a:pt x="0" y="0"/>
                  </a:moveTo>
                  <a:lnTo>
                    <a:pt x="253486" y="0"/>
                  </a:lnTo>
                  <a:lnTo>
                    <a:pt x="253486" y="1675938"/>
                  </a:lnTo>
                  <a:lnTo>
                    <a:pt x="0" y="16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2817790" y="2291729"/>
            <a:ext cx="12514576" cy="6173499"/>
            <a:chOff x="0" y="0"/>
            <a:chExt cx="3296020" cy="162594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296020" cy="1625942"/>
            </a:xfrm>
            <a:custGeom>
              <a:avLst/>
              <a:gdLst/>
              <a:ahLst/>
              <a:cxnLst/>
              <a:rect l="l" t="t" r="r" b="b"/>
              <a:pathLst>
                <a:path w="3296020" h="1625942">
                  <a:moveTo>
                    <a:pt x="0" y="0"/>
                  </a:moveTo>
                  <a:lnTo>
                    <a:pt x="3296020" y="0"/>
                  </a:lnTo>
                  <a:lnTo>
                    <a:pt x="3296020" y="1625942"/>
                  </a:lnTo>
                  <a:lnTo>
                    <a:pt x="0" y="1625942"/>
                  </a:lnTo>
                  <a:close/>
                </a:path>
              </a:pathLst>
            </a:custGeom>
            <a:solidFill>
              <a:srgbClr val="0C4875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219075"/>
              <a:ext cx="3296020" cy="1845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586487" y="2071636"/>
            <a:ext cx="12514576" cy="6143728"/>
            <a:chOff x="0" y="0"/>
            <a:chExt cx="3296020" cy="161810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296020" cy="1618101"/>
            </a:xfrm>
            <a:custGeom>
              <a:avLst/>
              <a:gdLst/>
              <a:ahLst/>
              <a:cxnLst/>
              <a:rect l="l" t="t" r="r" b="b"/>
              <a:pathLst>
                <a:path w="3296020" h="1618101">
                  <a:moveTo>
                    <a:pt x="0" y="0"/>
                  </a:moveTo>
                  <a:lnTo>
                    <a:pt x="3296020" y="0"/>
                  </a:lnTo>
                  <a:lnTo>
                    <a:pt x="3296020" y="1618101"/>
                  </a:lnTo>
                  <a:lnTo>
                    <a:pt x="0" y="161810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19075"/>
              <a:ext cx="3296020" cy="1837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4297036" y="4625285"/>
            <a:ext cx="9386088" cy="838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2"/>
              </a:lnSpc>
            </a:pPr>
            <a:r>
              <a:rPr lang="ja-JP" altLang="en-US" sz="4944" b="1" spc="351" dirty="0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西原</a:t>
            </a:r>
            <a:r>
              <a:rPr lang="en-US" sz="4944" b="1" spc="351" dirty="0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りとるぱんぷきんず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624055" y="3613791"/>
            <a:ext cx="8443113" cy="724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8"/>
              </a:lnSpc>
            </a:pPr>
            <a:r>
              <a:rPr lang="en-US" sz="4106" b="1" spc="29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東京すくわくプログラム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311198" y="6152629"/>
            <a:ext cx="11357764" cy="176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2"/>
              </a:lnSpc>
            </a:pPr>
            <a:r>
              <a:rPr lang="en-US" sz="4944" b="1" spc="351" dirty="0" err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令和</a:t>
            </a:r>
            <a:r>
              <a:rPr lang="ja-JP" altLang="en-US" sz="4944" b="1" spc="351" dirty="0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７</a:t>
            </a:r>
            <a:r>
              <a:rPr lang="en-US" sz="4944" b="1" spc="351" dirty="0" err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年度</a:t>
            </a:r>
            <a:r>
              <a:rPr lang="en-US" sz="4944" b="1" spc="351" dirty="0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　</a:t>
            </a:r>
          </a:p>
          <a:p>
            <a:pPr algn="ctr">
              <a:lnSpc>
                <a:spcPts val="6922"/>
              </a:lnSpc>
            </a:pPr>
            <a:r>
              <a:rPr lang="en-US" sz="4944" b="1" spc="351" dirty="0" err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テーマ</a:t>
            </a:r>
            <a:r>
              <a:rPr lang="ja-JP" altLang="en-US" sz="4944" b="1" spc="351" dirty="0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「音」</a:t>
            </a:r>
            <a:endParaRPr lang="en-US" sz="4944" b="1" spc="351" dirty="0">
              <a:solidFill>
                <a:srgbClr val="0C4875"/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650849"/>
          </a:xfrm>
          <a:custGeom>
            <a:avLst/>
            <a:gdLst/>
            <a:ahLst/>
            <a:cxnLst/>
            <a:rect l="l" t="t" r="r" b="b"/>
            <a:pathLst>
              <a:path w="18288000" h="650849">
                <a:moveTo>
                  <a:pt x="0" y="0"/>
                </a:moveTo>
                <a:lnTo>
                  <a:pt x="18288000" y="0"/>
                </a:lnTo>
                <a:lnTo>
                  <a:pt x="18288000" y="650849"/>
                </a:lnTo>
                <a:lnTo>
                  <a:pt x="0" y="650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77626" b="-594449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077970" y="2103476"/>
            <a:ext cx="7405229" cy="0"/>
          </a:xfrm>
          <a:prstGeom prst="line">
            <a:avLst/>
          </a:prstGeom>
          <a:ln w="38100" cap="flat">
            <a:solidFill>
              <a:srgbClr val="A3CFF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 rot="5400000">
            <a:off x="4780" y="1242425"/>
            <a:ext cx="685474" cy="695034"/>
            <a:chOff x="0" y="0"/>
            <a:chExt cx="801621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1621" cy="812800"/>
            </a:xfrm>
            <a:custGeom>
              <a:avLst/>
              <a:gdLst/>
              <a:ahLst/>
              <a:cxnLst/>
              <a:rect l="l" t="t" r="r" b="b"/>
              <a:pathLst>
                <a:path w="801621" h="812800">
                  <a:moveTo>
                    <a:pt x="267351" y="19070"/>
                  </a:moveTo>
                  <a:cubicBezTo>
                    <a:pt x="308316" y="7556"/>
                    <a:pt x="355170" y="0"/>
                    <a:pt x="401026" y="0"/>
                  </a:cubicBezTo>
                  <a:cubicBezTo>
                    <a:pt x="446884" y="0"/>
                    <a:pt x="491010" y="6476"/>
                    <a:pt x="531673" y="17990"/>
                  </a:cubicBezTo>
                  <a:cubicBezTo>
                    <a:pt x="532540" y="18350"/>
                    <a:pt x="533405" y="18350"/>
                    <a:pt x="534269" y="18710"/>
                  </a:cubicBezTo>
                  <a:cubicBezTo>
                    <a:pt x="686980" y="64765"/>
                    <a:pt x="799458" y="186379"/>
                    <a:pt x="801621" y="328502"/>
                  </a:cubicBezTo>
                  <a:lnTo>
                    <a:pt x="801621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2163" y="185660"/>
                    <a:pt x="112910" y="64045"/>
                    <a:pt x="267351" y="19070"/>
                  </a:cubicBezTo>
                  <a:close/>
                </a:path>
              </a:pathLst>
            </a:custGeom>
            <a:solidFill>
              <a:srgbClr val="A3CFF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3175"/>
              <a:ext cx="801621" cy="809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36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9636151"/>
            <a:ext cx="18288000" cy="650849"/>
          </a:xfrm>
          <a:custGeom>
            <a:avLst/>
            <a:gdLst/>
            <a:ahLst/>
            <a:cxnLst/>
            <a:rect l="l" t="t" r="r" b="b"/>
            <a:pathLst>
              <a:path w="18288000" h="650849">
                <a:moveTo>
                  <a:pt x="0" y="0"/>
                </a:moveTo>
                <a:lnTo>
                  <a:pt x="18288000" y="0"/>
                </a:lnTo>
                <a:lnTo>
                  <a:pt x="18288000" y="650849"/>
                </a:lnTo>
                <a:lnTo>
                  <a:pt x="0" y="650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77626" b="-594449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77970" y="2615447"/>
            <a:ext cx="1471288" cy="1471288"/>
            <a:chOff x="0" y="0"/>
            <a:chExt cx="387500" cy="387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7500" cy="387500"/>
            </a:xfrm>
            <a:custGeom>
              <a:avLst/>
              <a:gdLst/>
              <a:ahLst/>
              <a:cxnLst/>
              <a:rect l="l" t="t" r="r" b="b"/>
              <a:pathLst>
                <a:path w="387500" h="387500">
                  <a:moveTo>
                    <a:pt x="152598" y="0"/>
                  </a:moveTo>
                  <a:lnTo>
                    <a:pt x="234902" y="0"/>
                  </a:lnTo>
                  <a:cubicBezTo>
                    <a:pt x="319179" y="0"/>
                    <a:pt x="387500" y="68320"/>
                    <a:pt x="387500" y="152598"/>
                  </a:cubicBezTo>
                  <a:lnTo>
                    <a:pt x="387500" y="234902"/>
                  </a:lnTo>
                  <a:cubicBezTo>
                    <a:pt x="387500" y="319179"/>
                    <a:pt x="319179" y="387500"/>
                    <a:pt x="234902" y="387500"/>
                  </a:cubicBezTo>
                  <a:lnTo>
                    <a:pt x="152598" y="387500"/>
                  </a:lnTo>
                  <a:cubicBezTo>
                    <a:pt x="68320" y="387500"/>
                    <a:pt x="0" y="319179"/>
                    <a:pt x="0" y="234902"/>
                  </a:cubicBezTo>
                  <a:lnTo>
                    <a:pt x="0" y="152598"/>
                  </a:lnTo>
                  <a:cubicBezTo>
                    <a:pt x="0" y="68320"/>
                    <a:pt x="68320" y="0"/>
                    <a:pt x="152598" y="0"/>
                  </a:cubicBezTo>
                  <a:close/>
                </a:path>
              </a:pathLst>
            </a:custGeom>
            <a:solidFill>
              <a:srgbClr val="B4D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387500" cy="511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36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15365" y="2794886"/>
            <a:ext cx="996498" cy="979060"/>
          </a:xfrm>
          <a:custGeom>
            <a:avLst/>
            <a:gdLst/>
            <a:ahLst/>
            <a:cxnLst/>
            <a:rect l="l" t="t" r="r" b="b"/>
            <a:pathLst>
              <a:path w="996498" h="979060">
                <a:moveTo>
                  <a:pt x="0" y="0"/>
                </a:moveTo>
                <a:lnTo>
                  <a:pt x="996498" y="0"/>
                </a:lnTo>
                <a:lnTo>
                  <a:pt x="996498" y="979060"/>
                </a:lnTo>
                <a:lnTo>
                  <a:pt x="0" y="9790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5048760"/>
            <a:ext cx="1471288" cy="1471288"/>
            <a:chOff x="0" y="0"/>
            <a:chExt cx="387500" cy="387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87500" cy="387500"/>
            </a:xfrm>
            <a:custGeom>
              <a:avLst/>
              <a:gdLst/>
              <a:ahLst/>
              <a:cxnLst/>
              <a:rect l="l" t="t" r="r" b="b"/>
              <a:pathLst>
                <a:path w="387500" h="387500">
                  <a:moveTo>
                    <a:pt x="152598" y="0"/>
                  </a:moveTo>
                  <a:lnTo>
                    <a:pt x="234902" y="0"/>
                  </a:lnTo>
                  <a:cubicBezTo>
                    <a:pt x="319179" y="0"/>
                    <a:pt x="387500" y="68320"/>
                    <a:pt x="387500" y="152598"/>
                  </a:cubicBezTo>
                  <a:lnTo>
                    <a:pt x="387500" y="234902"/>
                  </a:lnTo>
                  <a:cubicBezTo>
                    <a:pt x="387500" y="319179"/>
                    <a:pt x="319179" y="387500"/>
                    <a:pt x="234902" y="387500"/>
                  </a:cubicBezTo>
                  <a:lnTo>
                    <a:pt x="152598" y="387500"/>
                  </a:lnTo>
                  <a:cubicBezTo>
                    <a:pt x="68320" y="387500"/>
                    <a:pt x="0" y="319179"/>
                    <a:pt x="0" y="234902"/>
                  </a:cubicBezTo>
                  <a:lnTo>
                    <a:pt x="0" y="152598"/>
                  </a:lnTo>
                  <a:cubicBezTo>
                    <a:pt x="0" y="68320"/>
                    <a:pt x="68320" y="0"/>
                    <a:pt x="152598" y="0"/>
                  </a:cubicBezTo>
                  <a:close/>
                </a:path>
              </a:pathLst>
            </a:custGeom>
            <a:solidFill>
              <a:srgbClr val="B4D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23825"/>
              <a:ext cx="387500" cy="511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3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7482073"/>
            <a:ext cx="1471288" cy="1471288"/>
            <a:chOff x="0" y="0"/>
            <a:chExt cx="387500" cy="387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7500" cy="387500"/>
            </a:xfrm>
            <a:custGeom>
              <a:avLst/>
              <a:gdLst/>
              <a:ahLst/>
              <a:cxnLst/>
              <a:rect l="l" t="t" r="r" b="b"/>
              <a:pathLst>
                <a:path w="387500" h="387500">
                  <a:moveTo>
                    <a:pt x="152598" y="0"/>
                  </a:moveTo>
                  <a:lnTo>
                    <a:pt x="234902" y="0"/>
                  </a:lnTo>
                  <a:cubicBezTo>
                    <a:pt x="319179" y="0"/>
                    <a:pt x="387500" y="68320"/>
                    <a:pt x="387500" y="152598"/>
                  </a:cubicBezTo>
                  <a:lnTo>
                    <a:pt x="387500" y="234902"/>
                  </a:lnTo>
                  <a:cubicBezTo>
                    <a:pt x="387500" y="319179"/>
                    <a:pt x="319179" y="387500"/>
                    <a:pt x="234902" y="387500"/>
                  </a:cubicBezTo>
                  <a:lnTo>
                    <a:pt x="152598" y="387500"/>
                  </a:lnTo>
                  <a:cubicBezTo>
                    <a:pt x="68320" y="387500"/>
                    <a:pt x="0" y="319179"/>
                    <a:pt x="0" y="234902"/>
                  </a:cubicBezTo>
                  <a:lnTo>
                    <a:pt x="0" y="152598"/>
                  </a:lnTo>
                  <a:cubicBezTo>
                    <a:pt x="0" y="68320"/>
                    <a:pt x="68320" y="0"/>
                    <a:pt x="152598" y="0"/>
                  </a:cubicBezTo>
                  <a:close/>
                </a:path>
              </a:pathLst>
            </a:custGeom>
            <a:solidFill>
              <a:srgbClr val="B4D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23825"/>
              <a:ext cx="387500" cy="511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36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66095" y="7719468"/>
            <a:ext cx="996498" cy="996498"/>
          </a:xfrm>
          <a:custGeom>
            <a:avLst/>
            <a:gdLst/>
            <a:ahLst/>
            <a:cxnLst/>
            <a:rect l="l" t="t" r="r" b="b"/>
            <a:pathLst>
              <a:path w="996498" h="996498">
                <a:moveTo>
                  <a:pt x="0" y="0"/>
                </a:moveTo>
                <a:lnTo>
                  <a:pt x="996498" y="0"/>
                </a:lnTo>
                <a:lnTo>
                  <a:pt x="996498" y="996498"/>
                </a:lnTo>
                <a:lnTo>
                  <a:pt x="0" y="9964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23597" y="5238750"/>
            <a:ext cx="1081494" cy="1069328"/>
          </a:xfrm>
          <a:custGeom>
            <a:avLst/>
            <a:gdLst/>
            <a:ahLst/>
            <a:cxnLst/>
            <a:rect l="l" t="t" r="r" b="b"/>
            <a:pathLst>
              <a:path w="1081494" h="1069328">
                <a:moveTo>
                  <a:pt x="0" y="0"/>
                </a:moveTo>
                <a:lnTo>
                  <a:pt x="1081494" y="0"/>
                </a:lnTo>
                <a:lnTo>
                  <a:pt x="1081494" y="1069328"/>
                </a:lnTo>
                <a:lnTo>
                  <a:pt x="0" y="10693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157603" y="3133524"/>
            <a:ext cx="14292197" cy="985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00"/>
              </a:lnSpc>
            </a:pPr>
            <a:r>
              <a:rPr lang="ja-JP" altLang="en-US" sz="2500" b="1" dirty="0">
                <a:solidFill>
                  <a:srgbClr val="000000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　音楽の楽しさを知り音の違いも聞き分けられたり、楽器の正しい使い方を知って演奏を楽しむ</a:t>
            </a:r>
            <a:endParaRPr lang="en-US" altLang="ja-JP" sz="2500" b="1" dirty="0">
              <a:solidFill>
                <a:srgbClr val="000000"/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  <a:p>
            <a:pPr algn="l">
              <a:lnSpc>
                <a:spcPts val="4000"/>
              </a:lnSpc>
            </a:pPr>
            <a:r>
              <a:rPr lang="ja-JP" altLang="en-US" sz="2500" b="1" dirty="0">
                <a:solidFill>
                  <a:srgbClr val="000000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ことが出来るようになってきた中で、より複雑なリズムや和音を取り入れた活動を展開していくため</a:t>
            </a:r>
            <a:endParaRPr lang="en-US" sz="2500" b="1" dirty="0">
              <a:solidFill>
                <a:srgbClr val="000000"/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157603" y="2409784"/>
            <a:ext cx="6259931" cy="7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設定理由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7946246" y="5825923"/>
            <a:ext cx="1471288" cy="1471288"/>
            <a:chOff x="0" y="0"/>
            <a:chExt cx="387500" cy="3875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87500" cy="387500"/>
            </a:xfrm>
            <a:custGeom>
              <a:avLst/>
              <a:gdLst/>
              <a:ahLst/>
              <a:cxnLst/>
              <a:rect l="l" t="t" r="r" b="b"/>
              <a:pathLst>
                <a:path w="387500" h="387500">
                  <a:moveTo>
                    <a:pt x="152598" y="0"/>
                  </a:moveTo>
                  <a:lnTo>
                    <a:pt x="234902" y="0"/>
                  </a:lnTo>
                  <a:cubicBezTo>
                    <a:pt x="319179" y="0"/>
                    <a:pt x="387500" y="68320"/>
                    <a:pt x="387500" y="152598"/>
                  </a:cubicBezTo>
                  <a:lnTo>
                    <a:pt x="387500" y="234902"/>
                  </a:lnTo>
                  <a:cubicBezTo>
                    <a:pt x="387500" y="319179"/>
                    <a:pt x="319179" y="387500"/>
                    <a:pt x="234902" y="387500"/>
                  </a:cubicBezTo>
                  <a:lnTo>
                    <a:pt x="152598" y="387500"/>
                  </a:lnTo>
                  <a:cubicBezTo>
                    <a:pt x="68320" y="387500"/>
                    <a:pt x="0" y="319179"/>
                    <a:pt x="0" y="234902"/>
                  </a:cubicBezTo>
                  <a:lnTo>
                    <a:pt x="0" y="152598"/>
                  </a:lnTo>
                  <a:cubicBezTo>
                    <a:pt x="0" y="68320"/>
                    <a:pt x="68320" y="0"/>
                    <a:pt x="152598" y="0"/>
                  </a:cubicBezTo>
                  <a:close/>
                </a:path>
              </a:pathLst>
            </a:custGeom>
            <a:solidFill>
              <a:srgbClr val="B4D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123825"/>
              <a:ext cx="387500" cy="511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36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8038846" y="5984713"/>
            <a:ext cx="1286089" cy="1070669"/>
          </a:xfrm>
          <a:custGeom>
            <a:avLst/>
            <a:gdLst/>
            <a:ahLst/>
            <a:cxnLst/>
            <a:rect l="l" t="t" r="r" b="b"/>
            <a:pathLst>
              <a:path w="1286089" h="1070669">
                <a:moveTo>
                  <a:pt x="0" y="0"/>
                </a:moveTo>
                <a:lnTo>
                  <a:pt x="1286089" y="0"/>
                </a:lnTo>
                <a:lnTo>
                  <a:pt x="1286089" y="1070669"/>
                </a:lnTo>
                <a:lnTo>
                  <a:pt x="0" y="10706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3157603" y="5585887"/>
            <a:ext cx="7458698" cy="473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0"/>
              </a:lnSpc>
            </a:pPr>
            <a:r>
              <a:rPr lang="en-US" sz="2500" b="1" dirty="0">
                <a:solidFill>
                  <a:srgbClr val="000000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５歳児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157603" y="4858848"/>
            <a:ext cx="6259931" cy="7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対象クラス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157603" y="8214299"/>
            <a:ext cx="7458698" cy="473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0"/>
              </a:lnSpc>
            </a:pPr>
            <a:r>
              <a:rPr lang="ja-JP" altLang="en-US" sz="2500" b="1" dirty="0">
                <a:solidFill>
                  <a:srgbClr val="000000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ピアノ・ハンドベル・マーチング</a:t>
            </a:r>
            <a:endParaRPr lang="en-US" sz="2500" b="1" dirty="0">
              <a:solidFill>
                <a:srgbClr val="000000"/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3157603" y="7316261"/>
            <a:ext cx="6259931" cy="7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準備物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95034" y="1039125"/>
            <a:ext cx="8448966" cy="838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22"/>
              </a:lnSpc>
            </a:pPr>
            <a:r>
              <a:rPr lang="en-US" sz="4944" b="1" spc="351" dirty="0" err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テーマ</a:t>
            </a:r>
            <a:r>
              <a:rPr lang="ja-JP" altLang="en-US" sz="4944" b="1" spc="351" dirty="0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「音」</a:t>
            </a:r>
            <a:endParaRPr lang="en-US" sz="4944" b="1" spc="351" dirty="0">
              <a:solidFill>
                <a:srgbClr val="0C4875"/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800602" y="5595412"/>
            <a:ext cx="6259931" cy="7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スケジュール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800602" y="6699770"/>
            <a:ext cx="7887323" cy="985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0"/>
              </a:lnSpc>
            </a:pPr>
            <a:r>
              <a:rPr lang="ja-JP" altLang="en-US" sz="2500" b="1" dirty="0">
                <a:solidFill>
                  <a:srgbClr val="000000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・ハンドベルを使って曲を演奏する</a:t>
            </a:r>
            <a:endParaRPr lang="en-US" altLang="ja-JP" sz="2500" b="1" dirty="0">
              <a:solidFill>
                <a:srgbClr val="000000"/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  <a:p>
            <a:pPr algn="l">
              <a:lnSpc>
                <a:spcPts val="4000"/>
              </a:lnSpc>
            </a:pPr>
            <a:r>
              <a:rPr lang="ja-JP" altLang="en-US" sz="2500" b="1" dirty="0">
                <a:solidFill>
                  <a:srgbClr val="000000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・マーチングで担当した楽器を演奏する</a:t>
            </a:r>
            <a:endParaRPr lang="en-US" sz="2500" b="1" dirty="0">
              <a:solidFill>
                <a:srgbClr val="000000"/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650849"/>
          </a:xfrm>
          <a:custGeom>
            <a:avLst/>
            <a:gdLst/>
            <a:ahLst/>
            <a:cxnLst/>
            <a:rect l="l" t="t" r="r" b="b"/>
            <a:pathLst>
              <a:path w="18288000" h="650849">
                <a:moveTo>
                  <a:pt x="0" y="0"/>
                </a:moveTo>
                <a:lnTo>
                  <a:pt x="18288000" y="0"/>
                </a:lnTo>
                <a:lnTo>
                  <a:pt x="18288000" y="650849"/>
                </a:lnTo>
                <a:lnTo>
                  <a:pt x="0" y="650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77626" b="-594449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4780" y="1242425"/>
            <a:ext cx="685474" cy="695034"/>
            <a:chOff x="0" y="0"/>
            <a:chExt cx="801621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1621" cy="812800"/>
            </a:xfrm>
            <a:custGeom>
              <a:avLst/>
              <a:gdLst/>
              <a:ahLst/>
              <a:cxnLst/>
              <a:rect l="l" t="t" r="r" b="b"/>
              <a:pathLst>
                <a:path w="801621" h="812800">
                  <a:moveTo>
                    <a:pt x="267351" y="19070"/>
                  </a:moveTo>
                  <a:cubicBezTo>
                    <a:pt x="308316" y="7556"/>
                    <a:pt x="355170" y="0"/>
                    <a:pt x="401026" y="0"/>
                  </a:cubicBezTo>
                  <a:cubicBezTo>
                    <a:pt x="446884" y="0"/>
                    <a:pt x="491010" y="6476"/>
                    <a:pt x="531673" y="17990"/>
                  </a:cubicBezTo>
                  <a:cubicBezTo>
                    <a:pt x="532540" y="18350"/>
                    <a:pt x="533405" y="18350"/>
                    <a:pt x="534269" y="18710"/>
                  </a:cubicBezTo>
                  <a:cubicBezTo>
                    <a:pt x="686980" y="64765"/>
                    <a:pt x="799458" y="186379"/>
                    <a:pt x="801621" y="328502"/>
                  </a:cubicBezTo>
                  <a:lnTo>
                    <a:pt x="801621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2163" y="185660"/>
                    <a:pt x="112910" y="64045"/>
                    <a:pt x="267351" y="19070"/>
                  </a:cubicBezTo>
                  <a:close/>
                </a:path>
              </a:pathLst>
            </a:custGeom>
            <a:solidFill>
              <a:srgbClr val="A3CFF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175"/>
              <a:ext cx="801621" cy="809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36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9636151"/>
            <a:ext cx="18288000" cy="650849"/>
          </a:xfrm>
          <a:custGeom>
            <a:avLst/>
            <a:gdLst/>
            <a:ahLst/>
            <a:cxnLst/>
            <a:rect l="l" t="t" r="r" b="b"/>
            <a:pathLst>
              <a:path w="18288000" h="650849">
                <a:moveTo>
                  <a:pt x="0" y="0"/>
                </a:moveTo>
                <a:lnTo>
                  <a:pt x="18288000" y="0"/>
                </a:lnTo>
                <a:lnTo>
                  <a:pt x="18288000" y="650849"/>
                </a:lnTo>
                <a:lnTo>
                  <a:pt x="0" y="650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77626" b="-59444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3597" y="5238750"/>
            <a:ext cx="1081494" cy="1069328"/>
          </a:xfrm>
          <a:custGeom>
            <a:avLst/>
            <a:gdLst/>
            <a:ahLst/>
            <a:cxnLst/>
            <a:rect l="l" t="t" r="r" b="b"/>
            <a:pathLst>
              <a:path w="1081494" h="1069328">
                <a:moveTo>
                  <a:pt x="0" y="0"/>
                </a:moveTo>
                <a:lnTo>
                  <a:pt x="1081494" y="0"/>
                </a:lnTo>
                <a:lnTo>
                  <a:pt x="1081494" y="1069328"/>
                </a:lnTo>
                <a:lnTo>
                  <a:pt x="0" y="10693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11622" y="3402845"/>
            <a:ext cx="3130586" cy="313058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13276681" y="2161455"/>
            <a:ext cx="3130586" cy="313058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9260693" y="3285993"/>
            <a:ext cx="3130586" cy="313058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5052721" y="2161455"/>
            <a:ext cx="3130586" cy="313058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7" name="Freeform 17"/>
          <p:cNvSpPr/>
          <p:nvPr/>
        </p:nvSpPr>
        <p:spPr>
          <a:xfrm>
            <a:off x="1311777" y="1806796"/>
            <a:ext cx="3364213" cy="2066018"/>
          </a:xfrm>
          <a:custGeom>
            <a:avLst/>
            <a:gdLst/>
            <a:ahLst/>
            <a:cxnLst/>
            <a:rect l="l" t="t" r="r" b="b"/>
            <a:pathLst>
              <a:path w="1054686" h="647700">
                <a:moveTo>
                  <a:pt x="768125" y="0"/>
                </a:moveTo>
                <a:lnTo>
                  <a:pt x="282407" y="0"/>
                </a:lnTo>
                <a:cubicBezTo>
                  <a:pt x="126426" y="0"/>
                  <a:pt x="0" y="123512"/>
                  <a:pt x="0" y="241300"/>
                </a:cubicBezTo>
                <a:cubicBezTo>
                  <a:pt x="0" y="322669"/>
                  <a:pt x="66279" y="417810"/>
                  <a:pt x="162037" y="461951"/>
                </a:cubicBezTo>
                <a:lnTo>
                  <a:pt x="162037" y="647700"/>
                </a:lnTo>
                <a:lnTo>
                  <a:pt x="353844" y="488232"/>
                </a:lnTo>
                <a:lnTo>
                  <a:pt x="768125" y="488232"/>
                </a:lnTo>
                <a:cubicBezTo>
                  <a:pt x="928237" y="488232"/>
                  <a:pt x="1054674" y="364720"/>
                  <a:pt x="1054674" y="241300"/>
                </a:cubicBezTo>
                <a:cubicBezTo>
                  <a:pt x="1054686" y="123512"/>
                  <a:pt x="928237" y="0"/>
                  <a:pt x="768125" y="0"/>
                </a:cubicBezTo>
                <a:close/>
              </a:path>
            </a:pathLst>
          </a:custGeom>
          <a:solidFill>
            <a:srgbClr val="C8EFED"/>
          </a:solidFill>
        </p:spPr>
        <p:txBody>
          <a:bodyPr/>
          <a:lstStyle/>
          <a:p>
            <a:pPr algn="ctr"/>
            <a:endParaRPr lang="en-US" altLang="ja-JP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endParaRPr lang="en-US" altLang="ja-JP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きれいな音だね！</a:t>
            </a:r>
            <a:endParaRPr lang="en-US" altLang="ja-JP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9" name="Group 19"/>
          <p:cNvGrpSpPr/>
          <p:nvPr/>
        </p:nvGrpSpPr>
        <p:grpSpPr>
          <a:xfrm rot="10724376">
            <a:off x="4168063" y="4902496"/>
            <a:ext cx="4981275" cy="2066018"/>
            <a:chOff x="0" y="0"/>
            <a:chExt cx="1561638" cy="6477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61649" cy="647700"/>
            </a:xfrm>
            <a:custGeom>
              <a:avLst/>
              <a:gdLst/>
              <a:ahLst/>
              <a:cxnLst/>
              <a:rect l="l" t="t" r="r" b="b"/>
              <a:pathLst>
                <a:path w="1561649" h="647700">
                  <a:moveTo>
                    <a:pt x="1266452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41300"/>
                  </a:cubicBezTo>
                  <a:cubicBezTo>
                    <a:pt x="0" y="322669"/>
                    <a:pt x="66279" y="417810"/>
                    <a:pt x="162037" y="461951"/>
                  </a:cubicBezTo>
                  <a:lnTo>
                    <a:pt x="162037" y="647700"/>
                  </a:lnTo>
                  <a:lnTo>
                    <a:pt x="353844" y="488232"/>
                  </a:lnTo>
                  <a:lnTo>
                    <a:pt x="1266452" y="488232"/>
                  </a:lnTo>
                  <a:cubicBezTo>
                    <a:pt x="1435200" y="488232"/>
                    <a:pt x="1561638" y="364720"/>
                    <a:pt x="1561638" y="241300"/>
                  </a:cubicBezTo>
                  <a:cubicBezTo>
                    <a:pt x="1561649" y="123512"/>
                    <a:pt x="1435200" y="0"/>
                    <a:pt x="1266452" y="0"/>
                  </a:cubicBezTo>
                  <a:close/>
                </a:path>
              </a:pathLst>
            </a:custGeom>
            <a:solidFill>
              <a:srgbClr val="C8EFE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85725"/>
              <a:ext cx="1561638" cy="542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10724376">
            <a:off x="13203747" y="5180250"/>
            <a:ext cx="3364175" cy="2066018"/>
            <a:chOff x="0" y="0"/>
            <a:chExt cx="1054674" cy="6477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54686" cy="647700"/>
            </a:xfrm>
            <a:custGeom>
              <a:avLst/>
              <a:gdLst/>
              <a:ahLst/>
              <a:cxnLst/>
              <a:rect l="l" t="t" r="r" b="b"/>
              <a:pathLst>
                <a:path w="1054686" h="647700">
                  <a:moveTo>
                    <a:pt x="768125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41300"/>
                  </a:cubicBezTo>
                  <a:cubicBezTo>
                    <a:pt x="0" y="322669"/>
                    <a:pt x="66279" y="417810"/>
                    <a:pt x="162037" y="461951"/>
                  </a:cubicBezTo>
                  <a:lnTo>
                    <a:pt x="162037" y="647700"/>
                  </a:lnTo>
                  <a:lnTo>
                    <a:pt x="353844" y="488232"/>
                  </a:lnTo>
                  <a:lnTo>
                    <a:pt x="768125" y="488232"/>
                  </a:lnTo>
                  <a:cubicBezTo>
                    <a:pt x="928237" y="488232"/>
                    <a:pt x="1054674" y="364720"/>
                    <a:pt x="1054674" y="241300"/>
                  </a:cubicBezTo>
                  <a:cubicBezTo>
                    <a:pt x="1054686" y="123512"/>
                    <a:pt x="928237" y="0"/>
                    <a:pt x="768125" y="0"/>
                  </a:cubicBezTo>
                  <a:close/>
                </a:path>
              </a:pathLst>
            </a:custGeom>
            <a:solidFill>
              <a:srgbClr val="C8EFED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85725"/>
              <a:ext cx="1054674" cy="542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802764" y="1932679"/>
            <a:ext cx="4378668" cy="1840961"/>
            <a:chOff x="0" y="0"/>
            <a:chExt cx="1372720" cy="6477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72731" cy="647700"/>
            </a:xfrm>
            <a:custGeom>
              <a:avLst/>
              <a:gdLst/>
              <a:ahLst/>
              <a:cxnLst/>
              <a:rect l="l" t="t" r="r" b="b"/>
              <a:pathLst>
                <a:path w="1372731" h="647700">
                  <a:moveTo>
                    <a:pt x="1080752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41300"/>
                  </a:cubicBezTo>
                  <a:cubicBezTo>
                    <a:pt x="0" y="322669"/>
                    <a:pt x="66279" y="417810"/>
                    <a:pt x="162037" y="461951"/>
                  </a:cubicBezTo>
                  <a:lnTo>
                    <a:pt x="162037" y="647700"/>
                  </a:lnTo>
                  <a:lnTo>
                    <a:pt x="353844" y="488232"/>
                  </a:lnTo>
                  <a:lnTo>
                    <a:pt x="1080752" y="488232"/>
                  </a:lnTo>
                  <a:cubicBezTo>
                    <a:pt x="1246282" y="488232"/>
                    <a:pt x="1372720" y="364720"/>
                    <a:pt x="1372720" y="241300"/>
                  </a:cubicBezTo>
                  <a:cubicBezTo>
                    <a:pt x="1372731" y="123512"/>
                    <a:pt x="1246282" y="0"/>
                    <a:pt x="1080752" y="0"/>
                  </a:cubicBezTo>
                  <a:close/>
                </a:path>
              </a:pathLst>
            </a:custGeom>
            <a:solidFill>
              <a:srgbClr val="C8EFED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85725"/>
              <a:ext cx="1372720" cy="542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00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6685487" y="214398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</p:sp>
      <p:sp>
        <p:nvSpPr>
          <p:cNvPr id="29" name="TextBox 29"/>
          <p:cNvSpPr txBox="1"/>
          <p:nvPr/>
        </p:nvSpPr>
        <p:spPr>
          <a:xfrm>
            <a:off x="552779" y="831298"/>
            <a:ext cx="15261057" cy="7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活動中の子どもの姿・声、子ども同士や保育者との関わり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572374" y="5876459"/>
            <a:ext cx="4091279" cy="69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ja-JP" altLang="en-US" sz="2000" dirty="0">
                <a:solidFill>
                  <a:srgbClr val="0C4875"/>
                </a:solidFill>
                <a:latin typeface="Rounded M+"/>
                <a:ea typeface="Rounded M+"/>
                <a:cs typeface="Rounded M+"/>
                <a:sym typeface="Rounded M+"/>
              </a:rPr>
              <a:t>音を重ねたらどんなふうに</a:t>
            </a:r>
            <a:endParaRPr lang="en-US" altLang="ja-JP" sz="2000" dirty="0">
              <a:solidFill>
                <a:srgbClr val="0C4875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pPr algn="ctr">
              <a:lnSpc>
                <a:spcPts val="2800"/>
              </a:lnSpc>
            </a:pPr>
            <a:r>
              <a:rPr lang="ja-JP" altLang="en-US" sz="2000" dirty="0">
                <a:solidFill>
                  <a:srgbClr val="0C4875"/>
                </a:solidFill>
                <a:latin typeface="Rounded M+"/>
                <a:ea typeface="Rounded M+"/>
                <a:cs typeface="Rounded M+"/>
                <a:sym typeface="Rounded M+"/>
              </a:rPr>
              <a:t>なるかな？</a:t>
            </a:r>
            <a:endParaRPr lang="en-US" sz="2000" dirty="0">
              <a:solidFill>
                <a:srgbClr val="0C4875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9048298" y="2379590"/>
            <a:ext cx="3789800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ja-JP" altLang="en-US" sz="2100" dirty="0">
                <a:solidFill>
                  <a:srgbClr val="0C4875"/>
                </a:solidFill>
                <a:latin typeface="Rounded M+"/>
                <a:ea typeface="Rounded M+"/>
                <a:cs typeface="Rounded M+"/>
                <a:sym typeface="Rounded M+"/>
              </a:rPr>
              <a:t>息を合わせて鳴らしてみよう！</a:t>
            </a:r>
            <a:endParaRPr lang="en-US" sz="2100" dirty="0">
              <a:solidFill>
                <a:srgbClr val="0C4875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3203747" y="6054108"/>
            <a:ext cx="3364175" cy="724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ja-JP" altLang="en-US" sz="2100" dirty="0">
                <a:solidFill>
                  <a:srgbClr val="0C4875"/>
                </a:solidFill>
                <a:latin typeface="Rounded M+"/>
                <a:ea typeface="Rounded M+"/>
                <a:cs typeface="Rounded M+"/>
                <a:sym typeface="Rounded M+"/>
              </a:rPr>
              <a:t>みんなで音を合わせたら</a:t>
            </a:r>
            <a:endParaRPr lang="en-US" altLang="ja-JP" sz="2100" dirty="0">
              <a:solidFill>
                <a:srgbClr val="0C4875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pPr algn="ctr">
              <a:lnSpc>
                <a:spcPts val="2940"/>
              </a:lnSpc>
            </a:pPr>
            <a:r>
              <a:rPr lang="ja-JP" altLang="en-US" sz="2100" dirty="0">
                <a:solidFill>
                  <a:srgbClr val="0C4875"/>
                </a:solidFill>
                <a:latin typeface="Rounded M+"/>
                <a:ea typeface="Rounded M+"/>
                <a:cs typeface="Rounded M+"/>
                <a:sym typeface="Rounded M+"/>
              </a:rPr>
              <a:t>曲になったよ！</a:t>
            </a:r>
            <a:endParaRPr lang="en-US" sz="2100" dirty="0">
              <a:solidFill>
                <a:srgbClr val="0C4875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552778" y="6792762"/>
            <a:ext cx="15261057" cy="7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 dirty="0" err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子どもたちの育ち</a:t>
            </a:r>
            <a:endParaRPr lang="en-US" sz="4000" b="1" dirty="0">
              <a:solidFill>
                <a:srgbClr val="0C4875"/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140347" y="7570108"/>
            <a:ext cx="14393908" cy="201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0"/>
              </a:lnSpc>
            </a:pPr>
            <a:r>
              <a:rPr lang="ja-JP" altLang="en-US" sz="2500" b="1" dirty="0">
                <a:solidFill>
                  <a:srgbClr val="000000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　一つひとつの音の響きを聞いたり実際に鳴らす中で「きれいな音」「一度にたくさん鳴らしすぎるとうるさくなるね」「私と○○君が一緒に鳴らすときれいな音になるね」とたくさんの発見をしていた。気づきを通して</a:t>
            </a:r>
            <a:r>
              <a:rPr lang="en-US" altLang="ja-JP" sz="2500" b="1" dirty="0">
                <a:solidFill>
                  <a:srgbClr val="000000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『</a:t>
            </a:r>
            <a:r>
              <a:rPr lang="ja-JP" altLang="en-US" sz="2500" b="1" dirty="0">
                <a:solidFill>
                  <a:srgbClr val="000000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和音</a:t>
            </a:r>
            <a:r>
              <a:rPr lang="en-US" altLang="ja-JP" sz="2500" b="1" dirty="0">
                <a:solidFill>
                  <a:srgbClr val="000000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』</a:t>
            </a:r>
            <a:r>
              <a:rPr lang="ja-JP" altLang="en-US" sz="2500" b="1" dirty="0">
                <a:solidFill>
                  <a:srgbClr val="000000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を知ったり、音が集まって曲になっていく楽しさを感じていた。発表</a:t>
            </a:r>
            <a:endParaRPr lang="en-US" altLang="ja-JP" sz="2500" b="1" dirty="0">
              <a:solidFill>
                <a:srgbClr val="000000"/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  <a:p>
            <a:pPr algn="l">
              <a:lnSpc>
                <a:spcPts val="4000"/>
              </a:lnSpc>
            </a:pPr>
            <a:r>
              <a:rPr lang="ja-JP" altLang="en-US" sz="2500" b="1" dirty="0">
                <a:solidFill>
                  <a:srgbClr val="000000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以降も手掛けた曲以外の演奏をしたり、正しい音程で歌ったりと音楽の興味を広げることが出来た。</a:t>
            </a:r>
            <a:endParaRPr lang="en-US" sz="2500" b="1" dirty="0">
              <a:solidFill>
                <a:srgbClr val="000000"/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16663646" y="1226677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85487" y="3251438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6685487" y="4263717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</p:sp>
      <p:sp>
        <p:nvSpPr>
          <p:cNvPr id="39" name="Freeform 39"/>
          <p:cNvSpPr/>
          <p:nvPr/>
        </p:nvSpPr>
        <p:spPr>
          <a:xfrm>
            <a:off x="16685487" y="5275996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6695012" y="8312834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695012" y="6288275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6685487" y="2239159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6695012" y="7300554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30"/>
                </a:lnTo>
                <a:lnTo>
                  <a:pt x="0" y="72653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6685487" y="9325113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45"/>
          <p:cNvSpPr txBox="1"/>
          <p:nvPr/>
        </p:nvSpPr>
        <p:spPr>
          <a:xfrm>
            <a:off x="16879144" y="432548"/>
            <a:ext cx="1295436" cy="290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健康な心と体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7173805" y="1425878"/>
            <a:ext cx="647718" cy="290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自立心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7259300" y="2419931"/>
            <a:ext cx="647718" cy="290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協同性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6795971" y="3413363"/>
            <a:ext cx="1422436" cy="48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道徳性と規範意識</a:t>
            </a:r>
            <a:endParaRPr lang="en-US" sz="1400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の芽生え</a:t>
            </a:r>
            <a:endParaRPr lang="en-US" sz="1400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6973753" y="4368501"/>
            <a:ext cx="1066872" cy="48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社旗生活との</a:t>
            </a:r>
            <a:endParaRPr lang="en-US" sz="1400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関わり</a:t>
            </a:r>
            <a:endParaRPr lang="en-US" sz="1400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17082362" y="8417618"/>
            <a:ext cx="889000" cy="48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言葉による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伝え合い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6884862" y="5532714"/>
            <a:ext cx="1244654" cy="24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思考力の芽生え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6815644" y="9610881"/>
            <a:ext cx="1422436" cy="24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豊かな感性と表現</a:t>
            </a:r>
          </a:p>
        </p:txBody>
      </p:sp>
      <p:sp>
        <p:nvSpPr>
          <p:cNvPr id="55" name="Freeform 36">
            <a:extLst>
              <a:ext uri="{FF2B5EF4-FFF2-40B4-BE49-F238E27FC236}">
                <a16:creationId xmlns:a16="http://schemas.microsoft.com/office/drawing/2014/main" id="{2F094EFC-A637-9D94-E167-3B38440D8D18}"/>
              </a:ext>
            </a:extLst>
          </p:cNvPr>
          <p:cNvSpPr/>
          <p:nvPr/>
        </p:nvSpPr>
        <p:spPr>
          <a:xfrm>
            <a:off x="16714685" y="6233994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r>
              <a:rPr lang="en-US" altLang="ja-JP" sz="1600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自然との関わり・生命の尊重</a:t>
            </a:r>
            <a:endParaRPr lang="en-US" altLang="ja-JP" sz="1600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endParaRPr lang="ja-JP" altLang="en-US" dirty="0"/>
          </a:p>
        </p:txBody>
      </p:sp>
      <p:sp>
        <p:nvSpPr>
          <p:cNvPr id="56" name="Freeform 36">
            <a:extLst>
              <a:ext uri="{FF2B5EF4-FFF2-40B4-BE49-F238E27FC236}">
                <a16:creationId xmlns:a16="http://schemas.microsoft.com/office/drawing/2014/main" id="{0265CECE-E97F-5C64-E220-283AD2423A45}"/>
              </a:ext>
            </a:extLst>
          </p:cNvPr>
          <p:cNvSpPr/>
          <p:nvPr/>
        </p:nvSpPr>
        <p:spPr>
          <a:xfrm>
            <a:off x="16685487" y="7321312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r>
              <a:rPr lang="en-US" altLang="ja-JP" sz="1600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量・図形・文字等への関心・感覚</a:t>
            </a:r>
            <a:endParaRPr lang="en-US" altLang="ja-JP" sz="1600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endParaRPr lang="ja-JP" altLang="en-US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3A090C46-BB6E-3B75-F7EF-46108A9C6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9" b="-323"/>
          <a:stretch>
            <a:fillRect/>
          </a:stretch>
        </p:blipFill>
        <p:spPr>
          <a:xfrm>
            <a:off x="728644" y="3414115"/>
            <a:ext cx="3130586" cy="3130587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DAB5EDBA-B2CB-7C8E-6B6B-E27256D0E1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4" t="4673"/>
          <a:stretch>
            <a:fillRect/>
          </a:stretch>
        </p:blipFill>
        <p:spPr>
          <a:xfrm>
            <a:off x="9289891" y="3284367"/>
            <a:ext cx="3126667" cy="3130586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9AC5A6E2-6C57-2978-5FDA-8B9175527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29"/>
          <a:stretch>
            <a:fillRect/>
          </a:stretch>
        </p:blipFill>
        <p:spPr>
          <a:xfrm>
            <a:off x="13284031" y="2166891"/>
            <a:ext cx="3109118" cy="3143903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3708FF08-5FF3-0D5D-D5AE-0A6B6B5B36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49"/>
          <a:stretch>
            <a:fillRect/>
          </a:stretch>
        </p:blipFill>
        <p:spPr>
          <a:xfrm>
            <a:off x="5047910" y="2156318"/>
            <a:ext cx="3130586" cy="31494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A1177-1ADC-39EF-0E89-F297A0D11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BC57218-6766-E701-4C24-D80D00F8140B}"/>
              </a:ext>
            </a:extLst>
          </p:cNvPr>
          <p:cNvSpPr/>
          <p:nvPr/>
        </p:nvSpPr>
        <p:spPr>
          <a:xfrm>
            <a:off x="0" y="0"/>
            <a:ext cx="18288000" cy="650849"/>
          </a:xfrm>
          <a:custGeom>
            <a:avLst/>
            <a:gdLst/>
            <a:ahLst/>
            <a:cxnLst/>
            <a:rect l="l" t="t" r="r" b="b"/>
            <a:pathLst>
              <a:path w="18288000" h="650849">
                <a:moveTo>
                  <a:pt x="0" y="0"/>
                </a:moveTo>
                <a:lnTo>
                  <a:pt x="18288000" y="0"/>
                </a:lnTo>
                <a:lnTo>
                  <a:pt x="18288000" y="650849"/>
                </a:lnTo>
                <a:lnTo>
                  <a:pt x="0" y="650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77626" b="-594449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5FC84C1-6D00-4BAA-F9F8-B24EAAD4D8C1}"/>
              </a:ext>
            </a:extLst>
          </p:cNvPr>
          <p:cNvGrpSpPr/>
          <p:nvPr/>
        </p:nvGrpSpPr>
        <p:grpSpPr>
          <a:xfrm rot="5400000">
            <a:off x="4780" y="1242425"/>
            <a:ext cx="685474" cy="695034"/>
            <a:chOff x="0" y="0"/>
            <a:chExt cx="801621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3CA9E4B-F7FD-97B6-BA7B-647F43A90563}"/>
                </a:ext>
              </a:extLst>
            </p:cNvPr>
            <p:cNvSpPr/>
            <p:nvPr/>
          </p:nvSpPr>
          <p:spPr>
            <a:xfrm>
              <a:off x="0" y="0"/>
              <a:ext cx="801621" cy="812800"/>
            </a:xfrm>
            <a:custGeom>
              <a:avLst/>
              <a:gdLst/>
              <a:ahLst/>
              <a:cxnLst/>
              <a:rect l="l" t="t" r="r" b="b"/>
              <a:pathLst>
                <a:path w="801621" h="812800">
                  <a:moveTo>
                    <a:pt x="267351" y="19070"/>
                  </a:moveTo>
                  <a:cubicBezTo>
                    <a:pt x="308316" y="7556"/>
                    <a:pt x="355170" y="0"/>
                    <a:pt x="401026" y="0"/>
                  </a:cubicBezTo>
                  <a:cubicBezTo>
                    <a:pt x="446884" y="0"/>
                    <a:pt x="491010" y="6476"/>
                    <a:pt x="531673" y="17990"/>
                  </a:cubicBezTo>
                  <a:cubicBezTo>
                    <a:pt x="532540" y="18350"/>
                    <a:pt x="533405" y="18350"/>
                    <a:pt x="534269" y="18710"/>
                  </a:cubicBezTo>
                  <a:cubicBezTo>
                    <a:pt x="686980" y="64765"/>
                    <a:pt x="799458" y="186379"/>
                    <a:pt x="801621" y="328502"/>
                  </a:cubicBezTo>
                  <a:lnTo>
                    <a:pt x="801621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2163" y="185660"/>
                    <a:pt x="112910" y="64045"/>
                    <a:pt x="267351" y="19070"/>
                  </a:cubicBezTo>
                  <a:close/>
                </a:path>
              </a:pathLst>
            </a:custGeom>
            <a:solidFill>
              <a:srgbClr val="A3CFF0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5D3D769-413A-995B-58B3-C35653745406}"/>
                </a:ext>
              </a:extLst>
            </p:cNvPr>
            <p:cNvSpPr txBox="1"/>
            <p:nvPr/>
          </p:nvSpPr>
          <p:spPr>
            <a:xfrm>
              <a:off x="0" y="3175"/>
              <a:ext cx="801621" cy="809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36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2BBD937A-F58A-BB88-5329-E34FE9CC34B8}"/>
              </a:ext>
            </a:extLst>
          </p:cNvPr>
          <p:cNvSpPr/>
          <p:nvPr/>
        </p:nvSpPr>
        <p:spPr>
          <a:xfrm>
            <a:off x="0" y="9636151"/>
            <a:ext cx="18288000" cy="650849"/>
          </a:xfrm>
          <a:custGeom>
            <a:avLst/>
            <a:gdLst/>
            <a:ahLst/>
            <a:cxnLst/>
            <a:rect l="l" t="t" r="r" b="b"/>
            <a:pathLst>
              <a:path w="18288000" h="650849">
                <a:moveTo>
                  <a:pt x="0" y="0"/>
                </a:moveTo>
                <a:lnTo>
                  <a:pt x="18288000" y="0"/>
                </a:lnTo>
                <a:lnTo>
                  <a:pt x="18288000" y="650849"/>
                </a:lnTo>
                <a:lnTo>
                  <a:pt x="0" y="650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77626" b="-594449"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A2E8807-7023-3682-0B61-0F28EC9453CC}"/>
              </a:ext>
            </a:extLst>
          </p:cNvPr>
          <p:cNvSpPr/>
          <p:nvPr/>
        </p:nvSpPr>
        <p:spPr>
          <a:xfrm>
            <a:off x="1223597" y="5238750"/>
            <a:ext cx="1081494" cy="1069328"/>
          </a:xfrm>
          <a:custGeom>
            <a:avLst/>
            <a:gdLst/>
            <a:ahLst/>
            <a:cxnLst/>
            <a:rect l="l" t="t" r="r" b="b"/>
            <a:pathLst>
              <a:path w="1081494" h="1069328">
                <a:moveTo>
                  <a:pt x="0" y="0"/>
                </a:moveTo>
                <a:lnTo>
                  <a:pt x="1081494" y="0"/>
                </a:lnTo>
                <a:lnTo>
                  <a:pt x="1081494" y="1069328"/>
                </a:lnTo>
                <a:lnTo>
                  <a:pt x="0" y="10693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D688AC5A-A41A-4113-06DF-4F15FA94532B}"/>
              </a:ext>
            </a:extLst>
          </p:cNvPr>
          <p:cNvGrpSpPr/>
          <p:nvPr/>
        </p:nvGrpSpPr>
        <p:grpSpPr>
          <a:xfrm>
            <a:off x="738541" y="3726748"/>
            <a:ext cx="3130586" cy="3130586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F86C0AE-B575-5D18-3230-DE83A1DD21B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6E82E75D-465B-F332-A6BC-13C2EF380855}"/>
              </a:ext>
            </a:extLst>
          </p:cNvPr>
          <p:cNvGrpSpPr/>
          <p:nvPr/>
        </p:nvGrpSpPr>
        <p:grpSpPr>
          <a:xfrm>
            <a:off x="13276681" y="2161455"/>
            <a:ext cx="3130586" cy="3130586"/>
            <a:chOff x="0" y="0"/>
            <a:chExt cx="812800" cy="81280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9CBA7EF-9531-BD52-27F8-B632DEBB1EC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01585BE8-4CA8-2CA1-C1E8-A0708CF8ADBF}"/>
              </a:ext>
            </a:extLst>
          </p:cNvPr>
          <p:cNvGrpSpPr/>
          <p:nvPr/>
        </p:nvGrpSpPr>
        <p:grpSpPr>
          <a:xfrm>
            <a:off x="9281104" y="3726748"/>
            <a:ext cx="3130586" cy="3130586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57E6B6C-1B6D-126A-AA8A-565A875142C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F92C58A6-7488-E85A-C447-373F39E8651D}"/>
              </a:ext>
            </a:extLst>
          </p:cNvPr>
          <p:cNvGrpSpPr/>
          <p:nvPr/>
        </p:nvGrpSpPr>
        <p:grpSpPr>
          <a:xfrm>
            <a:off x="5052721" y="2161455"/>
            <a:ext cx="3130586" cy="3130586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2417BD2-A6D6-BDA5-8354-8430A392BF6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BC32A059-498F-C0F0-D21E-59E6F53377BC}"/>
              </a:ext>
            </a:extLst>
          </p:cNvPr>
          <p:cNvGrpSpPr/>
          <p:nvPr/>
        </p:nvGrpSpPr>
        <p:grpSpPr>
          <a:xfrm>
            <a:off x="794491" y="2093268"/>
            <a:ext cx="3364175" cy="2066018"/>
            <a:chOff x="0" y="0"/>
            <a:chExt cx="1054674" cy="64770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09E31C2-5A8D-ABFC-A7CE-3B784E2B949B}"/>
                </a:ext>
              </a:extLst>
            </p:cNvPr>
            <p:cNvSpPr/>
            <p:nvPr/>
          </p:nvSpPr>
          <p:spPr>
            <a:xfrm>
              <a:off x="0" y="0"/>
              <a:ext cx="1054686" cy="647700"/>
            </a:xfrm>
            <a:custGeom>
              <a:avLst/>
              <a:gdLst/>
              <a:ahLst/>
              <a:cxnLst/>
              <a:rect l="l" t="t" r="r" b="b"/>
              <a:pathLst>
                <a:path w="1054686" h="647700">
                  <a:moveTo>
                    <a:pt x="768125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41300"/>
                  </a:cubicBezTo>
                  <a:cubicBezTo>
                    <a:pt x="0" y="322669"/>
                    <a:pt x="66279" y="417810"/>
                    <a:pt x="162037" y="461951"/>
                  </a:cubicBezTo>
                  <a:lnTo>
                    <a:pt x="162037" y="647700"/>
                  </a:lnTo>
                  <a:lnTo>
                    <a:pt x="353844" y="488232"/>
                  </a:lnTo>
                  <a:lnTo>
                    <a:pt x="768125" y="488232"/>
                  </a:lnTo>
                  <a:cubicBezTo>
                    <a:pt x="928237" y="488232"/>
                    <a:pt x="1054674" y="364720"/>
                    <a:pt x="1054674" y="241300"/>
                  </a:cubicBezTo>
                  <a:cubicBezTo>
                    <a:pt x="1054686" y="123512"/>
                    <a:pt x="928237" y="0"/>
                    <a:pt x="768125" y="0"/>
                  </a:cubicBezTo>
                  <a:close/>
                </a:path>
              </a:pathLst>
            </a:custGeom>
            <a:solidFill>
              <a:srgbClr val="C8EFED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98D7FCA3-E3F4-6CB5-BB5A-0DB5F4A28340}"/>
                </a:ext>
              </a:extLst>
            </p:cNvPr>
            <p:cNvSpPr txBox="1"/>
            <p:nvPr/>
          </p:nvSpPr>
          <p:spPr>
            <a:xfrm>
              <a:off x="0" y="-85725"/>
              <a:ext cx="1054674" cy="542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00"/>
                </a:lnSpc>
              </a:pPr>
              <a:endParaRPr/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5B434E16-20F6-1F4A-47B8-33E5D3AC8E69}"/>
              </a:ext>
            </a:extLst>
          </p:cNvPr>
          <p:cNvGrpSpPr/>
          <p:nvPr/>
        </p:nvGrpSpPr>
        <p:grpSpPr>
          <a:xfrm rot="10724376">
            <a:off x="13203747" y="5180250"/>
            <a:ext cx="3364175" cy="2066018"/>
            <a:chOff x="0" y="0"/>
            <a:chExt cx="1054674" cy="647700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6EC7E814-3893-2907-1BDD-94045A26F59B}"/>
                </a:ext>
              </a:extLst>
            </p:cNvPr>
            <p:cNvSpPr/>
            <p:nvPr/>
          </p:nvSpPr>
          <p:spPr>
            <a:xfrm>
              <a:off x="0" y="0"/>
              <a:ext cx="1054686" cy="647700"/>
            </a:xfrm>
            <a:custGeom>
              <a:avLst/>
              <a:gdLst/>
              <a:ahLst/>
              <a:cxnLst/>
              <a:rect l="l" t="t" r="r" b="b"/>
              <a:pathLst>
                <a:path w="1054686" h="647700">
                  <a:moveTo>
                    <a:pt x="768125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41300"/>
                  </a:cubicBezTo>
                  <a:cubicBezTo>
                    <a:pt x="0" y="322669"/>
                    <a:pt x="66279" y="417810"/>
                    <a:pt x="162037" y="461951"/>
                  </a:cubicBezTo>
                  <a:lnTo>
                    <a:pt x="162037" y="647700"/>
                  </a:lnTo>
                  <a:lnTo>
                    <a:pt x="353844" y="488232"/>
                  </a:lnTo>
                  <a:lnTo>
                    <a:pt x="768125" y="488232"/>
                  </a:lnTo>
                  <a:cubicBezTo>
                    <a:pt x="928237" y="488232"/>
                    <a:pt x="1054674" y="364720"/>
                    <a:pt x="1054674" y="241300"/>
                  </a:cubicBezTo>
                  <a:cubicBezTo>
                    <a:pt x="1054686" y="123512"/>
                    <a:pt x="928237" y="0"/>
                    <a:pt x="768125" y="0"/>
                  </a:cubicBezTo>
                  <a:close/>
                </a:path>
              </a:pathLst>
            </a:custGeom>
            <a:solidFill>
              <a:srgbClr val="C8EFED"/>
            </a:solidFill>
          </p:spPr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4D59ABB0-A2D7-5527-83F3-B1FB5C043229}"/>
                </a:ext>
              </a:extLst>
            </p:cNvPr>
            <p:cNvSpPr txBox="1"/>
            <p:nvPr/>
          </p:nvSpPr>
          <p:spPr>
            <a:xfrm>
              <a:off x="0" y="-85725"/>
              <a:ext cx="1054674" cy="542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00"/>
                </a:lnSpc>
              </a:pPr>
              <a:endParaRPr/>
            </a:p>
          </p:txBody>
        </p:sp>
      </p:grpSp>
      <p:grpSp>
        <p:nvGrpSpPr>
          <p:cNvPr id="25" name="Group 25">
            <a:extLst>
              <a:ext uri="{FF2B5EF4-FFF2-40B4-BE49-F238E27FC236}">
                <a16:creationId xmlns:a16="http://schemas.microsoft.com/office/drawing/2014/main" id="{4AF9C452-3BD2-93C2-FF53-19D7A41EF9A0}"/>
              </a:ext>
            </a:extLst>
          </p:cNvPr>
          <p:cNvGrpSpPr/>
          <p:nvPr/>
        </p:nvGrpSpPr>
        <p:grpSpPr>
          <a:xfrm>
            <a:off x="8802764" y="1932679"/>
            <a:ext cx="4378668" cy="2066018"/>
            <a:chOff x="0" y="0"/>
            <a:chExt cx="1372720" cy="647700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080E6E2B-2BEB-5AFB-0D27-37BB3492CA00}"/>
                </a:ext>
              </a:extLst>
            </p:cNvPr>
            <p:cNvSpPr/>
            <p:nvPr/>
          </p:nvSpPr>
          <p:spPr>
            <a:xfrm>
              <a:off x="0" y="0"/>
              <a:ext cx="1372731" cy="647700"/>
            </a:xfrm>
            <a:custGeom>
              <a:avLst/>
              <a:gdLst/>
              <a:ahLst/>
              <a:cxnLst/>
              <a:rect l="l" t="t" r="r" b="b"/>
              <a:pathLst>
                <a:path w="1372731" h="647700">
                  <a:moveTo>
                    <a:pt x="1080752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41300"/>
                  </a:cubicBezTo>
                  <a:cubicBezTo>
                    <a:pt x="0" y="322669"/>
                    <a:pt x="66279" y="417810"/>
                    <a:pt x="162037" y="461951"/>
                  </a:cubicBezTo>
                  <a:lnTo>
                    <a:pt x="162037" y="647700"/>
                  </a:lnTo>
                  <a:lnTo>
                    <a:pt x="353844" y="488232"/>
                  </a:lnTo>
                  <a:lnTo>
                    <a:pt x="1080752" y="488232"/>
                  </a:lnTo>
                  <a:cubicBezTo>
                    <a:pt x="1246282" y="488232"/>
                    <a:pt x="1372720" y="364720"/>
                    <a:pt x="1372720" y="241300"/>
                  </a:cubicBezTo>
                  <a:cubicBezTo>
                    <a:pt x="1372731" y="123512"/>
                    <a:pt x="1246282" y="0"/>
                    <a:pt x="1080752" y="0"/>
                  </a:cubicBezTo>
                  <a:close/>
                </a:path>
              </a:pathLst>
            </a:custGeom>
            <a:solidFill>
              <a:srgbClr val="C8EFED"/>
            </a:solidFill>
          </p:spPr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3585B1CD-F339-7048-9E7C-8C58D9020DAE}"/>
                </a:ext>
              </a:extLst>
            </p:cNvPr>
            <p:cNvSpPr txBox="1"/>
            <p:nvPr/>
          </p:nvSpPr>
          <p:spPr>
            <a:xfrm>
              <a:off x="0" y="-85725"/>
              <a:ext cx="1372720" cy="542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00"/>
                </a:lnSpc>
              </a:pPr>
              <a:endParaRPr/>
            </a:p>
          </p:txBody>
        </p: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83D6A2F0-A816-DEEA-AB50-1E1AED1AD530}"/>
              </a:ext>
            </a:extLst>
          </p:cNvPr>
          <p:cNvSpPr/>
          <p:nvPr/>
        </p:nvSpPr>
        <p:spPr>
          <a:xfrm>
            <a:off x="16685487" y="214398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409F7B54-F406-CF76-847B-7878F4ACF6A3}"/>
              </a:ext>
            </a:extLst>
          </p:cNvPr>
          <p:cNvGrpSpPr/>
          <p:nvPr/>
        </p:nvGrpSpPr>
        <p:grpSpPr>
          <a:xfrm rot="10724376">
            <a:off x="4180785" y="5276954"/>
            <a:ext cx="4981275" cy="2066018"/>
            <a:chOff x="0" y="0"/>
            <a:chExt cx="1561638" cy="647700"/>
          </a:xfrm>
        </p:grpSpPr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D5E4385E-F3A6-DCD5-4D2B-DD19302D8A3D}"/>
                </a:ext>
              </a:extLst>
            </p:cNvPr>
            <p:cNvSpPr txBox="1"/>
            <p:nvPr/>
          </p:nvSpPr>
          <p:spPr>
            <a:xfrm>
              <a:off x="0" y="-85725"/>
              <a:ext cx="1561638" cy="542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00"/>
                </a:lnSpc>
              </a:pPr>
              <a:endParaRPr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C906F6E9-24E5-4C0C-603E-E13503BF7386}"/>
                </a:ext>
              </a:extLst>
            </p:cNvPr>
            <p:cNvSpPr/>
            <p:nvPr/>
          </p:nvSpPr>
          <p:spPr>
            <a:xfrm>
              <a:off x="0" y="0"/>
              <a:ext cx="1561649" cy="647700"/>
            </a:xfrm>
            <a:custGeom>
              <a:avLst/>
              <a:gdLst/>
              <a:ahLst/>
              <a:cxnLst/>
              <a:rect l="l" t="t" r="r" b="b"/>
              <a:pathLst>
                <a:path w="1561649" h="647700">
                  <a:moveTo>
                    <a:pt x="1266452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41300"/>
                  </a:cubicBezTo>
                  <a:cubicBezTo>
                    <a:pt x="0" y="322669"/>
                    <a:pt x="66279" y="417810"/>
                    <a:pt x="162037" y="461951"/>
                  </a:cubicBezTo>
                  <a:lnTo>
                    <a:pt x="162037" y="647700"/>
                  </a:lnTo>
                  <a:lnTo>
                    <a:pt x="353844" y="488232"/>
                  </a:lnTo>
                  <a:lnTo>
                    <a:pt x="1266452" y="488232"/>
                  </a:lnTo>
                  <a:cubicBezTo>
                    <a:pt x="1435200" y="488232"/>
                    <a:pt x="1561638" y="364720"/>
                    <a:pt x="1561638" y="241300"/>
                  </a:cubicBezTo>
                  <a:cubicBezTo>
                    <a:pt x="1561649" y="123512"/>
                    <a:pt x="1435200" y="0"/>
                    <a:pt x="1266452" y="0"/>
                  </a:cubicBezTo>
                  <a:close/>
                </a:path>
              </a:pathLst>
            </a:custGeom>
            <a:solidFill>
              <a:srgbClr val="C8EFED"/>
            </a:solidFill>
          </p:spPr>
        </p:sp>
      </p:grpSp>
      <p:sp>
        <p:nvSpPr>
          <p:cNvPr id="29" name="TextBox 29">
            <a:extLst>
              <a:ext uri="{FF2B5EF4-FFF2-40B4-BE49-F238E27FC236}">
                <a16:creationId xmlns:a16="http://schemas.microsoft.com/office/drawing/2014/main" id="{9C0E0A68-2F8F-49E0-E590-F9AD3CEC79D4}"/>
              </a:ext>
            </a:extLst>
          </p:cNvPr>
          <p:cNvSpPr txBox="1"/>
          <p:nvPr/>
        </p:nvSpPr>
        <p:spPr>
          <a:xfrm>
            <a:off x="552779" y="831298"/>
            <a:ext cx="15261057" cy="7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活動中の子どもの姿・声、子ども同士や保育者との関わり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ED548E0B-8356-FDB7-2155-5ADACA5CB624}"/>
              </a:ext>
            </a:extLst>
          </p:cNvPr>
          <p:cNvSpPr txBox="1"/>
          <p:nvPr/>
        </p:nvSpPr>
        <p:spPr>
          <a:xfrm>
            <a:off x="4609333" y="6036191"/>
            <a:ext cx="4091279" cy="1058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ja-JP" altLang="en-US" sz="2000" dirty="0">
                <a:solidFill>
                  <a:srgbClr val="0C4875"/>
                </a:solidFill>
                <a:latin typeface="Rounded M+"/>
                <a:ea typeface="Rounded M+"/>
                <a:cs typeface="Rounded M+"/>
                <a:sym typeface="Rounded M+"/>
              </a:rPr>
              <a:t>太鼓やシンバルをリズムに合わせて</a:t>
            </a:r>
            <a:endParaRPr lang="en-US" altLang="ja-JP" sz="2000" dirty="0">
              <a:solidFill>
                <a:srgbClr val="0C4875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pPr algn="ctr">
              <a:lnSpc>
                <a:spcPts val="2800"/>
              </a:lnSpc>
            </a:pPr>
            <a:r>
              <a:rPr lang="ja-JP" altLang="en-US" sz="2000" dirty="0">
                <a:solidFill>
                  <a:srgbClr val="0C4875"/>
                </a:solidFill>
                <a:latin typeface="Rounded M+"/>
                <a:ea typeface="Rounded M+"/>
                <a:cs typeface="Rounded M+"/>
                <a:sym typeface="Rounded M+"/>
              </a:rPr>
              <a:t>叩いてみたよ！</a:t>
            </a:r>
            <a:endParaRPr lang="en-US" altLang="ja-JP" sz="2000" dirty="0">
              <a:solidFill>
                <a:srgbClr val="0C4875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pPr algn="ctr">
              <a:lnSpc>
                <a:spcPts val="2800"/>
              </a:lnSpc>
            </a:pPr>
            <a:r>
              <a:rPr lang="ja-JP" altLang="en-US" sz="2000" dirty="0">
                <a:solidFill>
                  <a:srgbClr val="0C4875"/>
                </a:solidFill>
                <a:latin typeface="Rounded M+"/>
                <a:ea typeface="Rounded M+"/>
                <a:cs typeface="Rounded M+"/>
                <a:sym typeface="Rounded M+"/>
              </a:rPr>
              <a:t>動きも入れてみると難しい！</a:t>
            </a:r>
            <a:endParaRPr lang="en-US" sz="2000" dirty="0">
              <a:solidFill>
                <a:srgbClr val="0C4875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0ABD52DC-4A13-6504-1BB9-00383477DE35}"/>
              </a:ext>
            </a:extLst>
          </p:cNvPr>
          <p:cNvSpPr txBox="1"/>
          <p:nvPr/>
        </p:nvSpPr>
        <p:spPr>
          <a:xfrm>
            <a:off x="9077324" y="2410062"/>
            <a:ext cx="4035372" cy="724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ja-JP" altLang="en-US" sz="2100" dirty="0">
                <a:solidFill>
                  <a:srgbClr val="0C4875"/>
                </a:solidFill>
                <a:latin typeface="Rounded M+"/>
                <a:ea typeface="Rounded M+"/>
                <a:cs typeface="Rounded M+"/>
                <a:sym typeface="Rounded M+"/>
              </a:rPr>
              <a:t>少しずつみんなの音やかけ声が</a:t>
            </a:r>
            <a:endParaRPr lang="en-US" altLang="ja-JP" sz="2100" dirty="0">
              <a:solidFill>
                <a:srgbClr val="0C4875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pPr algn="ctr">
              <a:lnSpc>
                <a:spcPts val="2940"/>
              </a:lnSpc>
            </a:pPr>
            <a:r>
              <a:rPr lang="ja-JP" altLang="en-US" sz="2100" dirty="0">
                <a:solidFill>
                  <a:srgbClr val="0C4875"/>
                </a:solidFill>
                <a:latin typeface="Rounded M+"/>
                <a:ea typeface="Rounded M+"/>
                <a:cs typeface="Rounded M+"/>
                <a:sym typeface="Rounded M+"/>
              </a:rPr>
              <a:t>合うようになってきた！</a:t>
            </a:r>
            <a:endParaRPr lang="en-US" sz="2100" dirty="0">
              <a:solidFill>
                <a:srgbClr val="0C4875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F81E6641-C6AF-DA20-859D-887CBFE2E6FA}"/>
              </a:ext>
            </a:extLst>
          </p:cNvPr>
          <p:cNvSpPr txBox="1"/>
          <p:nvPr/>
        </p:nvSpPr>
        <p:spPr>
          <a:xfrm>
            <a:off x="13247894" y="5844463"/>
            <a:ext cx="3364175" cy="146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ja-JP" altLang="en-US" sz="2100" dirty="0">
                <a:solidFill>
                  <a:srgbClr val="0C4875"/>
                </a:solidFill>
                <a:latin typeface="Rounded M+"/>
                <a:ea typeface="Rounded M+"/>
                <a:cs typeface="Rounded M+"/>
                <a:sym typeface="Rounded M+"/>
              </a:rPr>
              <a:t>いよいよ発表会へ向けて</a:t>
            </a:r>
            <a:endParaRPr lang="en-US" altLang="ja-JP" sz="2100" dirty="0">
              <a:solidFill>
                <a:srgbClr val="0C4875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pPr algn="ctr">
              <a:lnSpc>
                <a:spcPts val="2940"/>
              </a:lnSpc>
            </a:pPr>
            <a:r>
              <a:rPr lang="ja-JP" altLang="en-US" sz="2100" dirty="0">
                <a:solidFill>
                  <a:srgbClr val="0C4875"/>
                </a:solidFill>
                <a:latin typeface="Rounded M+"/>
                <a:ea typeface="Rounded M+"/>
                <a:cs typeface="Rounded M+"/>
                <a:sym typeface="Rounded M+"/>
              </a:rPr>
              <a:t>練習してきた曲を</a:t>
            </a:r>
            <a:endParaRPr lang="en-US" altLang="ja-JP" sz="2100" dirty="0">
              <a:solidFill>
                <a:srgbClr val="0C4875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pPr algn="ctr">
              <a:lnSpc>
                <a:spcPts val="2940"/>
              </a:lnSpc>
            </a:pPr>
            <a:r>
              <a:rPr lang="ja-JP" altLang="en-US" sz="2100" dirty="0">
                <a:solidFill>
                  <a:srgbClr val="0C4875"/>
                </a:solidFill>
                <a:latin typeface="Rounded M+"/>
                <a:ea typeface="Rounded M+"/>
                <a:cs typeface="Rounded M+"/>
                <a:sym typeface="Rounded M+"/>
              </a:rPr>
              <a:t>演奏出来るようにするぞ。</a:t>
            </a:r>
            <a:endParaRPr lang="en-US" altLang="ja-JP" sz="2100" dirty="0">
              <a:solidFill>
                <a:srgbClr val="0C4875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pPr algn="ctr">
              <a:lnSpc>
                <a:spcPts val="2940"/>
              </a:lnSpc>
            </a:pPr>
            <a:endParaRPr lang="en-US" sz="2100" dirty="0">
              <a:solidFill>
                <a:srgbClr val="0C4875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B15529E9-F8DD-8259-6780-6E0001372AF4}"/>
              </a:ext>
            </a:extLst>
          </p:cNvPr>
          <p:cNvSpPr txBox="1"/>
          <p:nvPr/>
        </p:nvSpPr>
        <p:spPr>
          <a:xfrm>
            <a:off x="552779" y="7160437"/>
            <a:ext cx="15261057" cy="7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 dirty="0" err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子どもたちの育ち</a:t>
            </a:r>
            <a:endParaRPr lang="en-US" sz="4000" b="1" dirty="0">
              <a:solidFill>
                <a:srgbClr val="0C4875"/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C2F9C082-66E2-8BA7-9544-DA7423EDFD7A}"/>
              </a:ext>
            </a:extLst>
          </p:cNvPr>
          <p:cNvSpPr/>
          <p:nvPr/>
        </p:nvSpPr>
        <p:spPr>
          <a:xfrm>
            <a:off x="16663646" y="1226677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2ACB0CCE-BD79-14AB-DE11-6F0C9EFD1133}"/>
              </a:ext>
            </a:extLst>
          </p:cNvPr>
          <p:cNvSpPr/>
          <p:nvPr/>
        </p:nvSpPr>
        <p:spPr>
          <a:xfrm>
            <a:off x="16685487" y="3251438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30E59424-81D0-5887-5402-F972B6ACAC51}"/>
              </a:ext>
            </a:extLst>
          </p:cNvPr>
          <p:cNvSpPr/>
          <p:nvPr/>
        </p:nvSpPr>
        <p:spPr>
          <a:xfrm>
            <a:off x="16685487" y="4263717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8A559B8A-672B-221F-D981-0C5932856768}"/>
              </a:ext>
            </a:extLst>
          </p:cNvPr>
          <p:cNvSpPr/>
          <p:nvPr/>
        </p:nvSpPr>
        <p:spPr>
          <a:xfrm>
            <a:off x="16685487" y="5275996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B14F65C3-C5DF-E5F6-69FC-A55D3AB9D9BC}"/>
              </a:ext>
            </a:extLst>
          </p:cNvPr>
          <p:cNvSpPr/>
          <p:nvPr/>
        </p:nvSpPr>
        <p:spPr>
          <a:xfrm>
            <a:off x="16695012" y="8312834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82B59EBB-C6EB-077D-137A-DD724FB63F3C}"/>
              </a:ext>
            </a:extLst>
          </p:cNvPr>
          <p:cNvSpPr/>
          <p:nvPr/>
        </p:nvSpPr>
        <p:spPr>
          <a:xfrm>
            <a:off x="16695012" y="6288275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56D02B55-88E4-8444-4759-5E3A7BC8A26F}"/>
              </a:ext>
            </a:extLst>
          </p:cNvPr>
          <p:cNvSpPr/>
          <p:nvPr/>
        </p:nvSpPr>
        <p:spPr>
          <a:xfrm>
            <a:off x="16685487" y="2239159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9E289F86-A0F5-E81A-3E8D-06282EAE7D37}"/>
              </a:ext>
            </a:extLst>
          </p:cNvPr>
          <p:cNvSpPr/>
          <p:nvPr/>
        </p:nvSpPr>
        <p:spPr>
          <a:xfrm>
            <a:off x="16695012" y="7300554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30"/>
                </a:lnTo>
                <a:lnTo>
                  <a:pt x="0" y="72653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584E98B2-E8D5-9E1C-0AE2-06BCEAC202AB}"/>
              </a:ext>
            </a:extLst>
          </p:cNvPr>
          <p:cNvSpPr/>
          <p:nvPr/>
        </p:nvSpPr>
        <p:spPr>
          <a:xfrm>
            <a:off x="16685487" y="9325113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90536644-2E89-71AE-A0D1-26516DEDD486}"/>
              </a:ext>
            </a:extLst>
          </p:cNvPr>
          <p:cNvSpPr txBox="1"/>
          <p:nvPr/>
        </p:nvSpPr>
        <p:spPr>
          <a:xfrm>
            <a:off x="16879144" y="432548"/>
            <a:ext cx="1295436" cy="290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健康な心と体</a:t>
            </a:r>
          </a:p>
        </p:txBody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067F91EC-7B7F-4068-551F-306593CC63E3}"/>
              </a:ext>
            </a:extLst>
          </p:cNvPr>
          <p:cNvSpPr txBox="1"/>
          <p:nvPr/>
        </p:nvSpPr>
        <p:spPr>
          <a:xfrm>
            <a:off x="17173805" y="1425878"/>
            <a:ext cx="647718" cy="290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自立心</a:t>
            </a: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4C21A5AC-3401-C704-0AB7-CCC769F788EF}"/>
              </a:ext>
            </a:extLst>
          </p:cNvPr>
          <p:cNvSpPr txBox="1"/>
          <p:nvPr/>
        </p:nvSpPr>
        <p:spPr>
          <a:xfrm>
            <a:off x="17259300" y="2419931"/>
            <a:ext cx="647718" cy="290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協同性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07E7F9B8-BCF2-ABB5-90AC-75B18C2B1DB5}"/>
              </a:ext>
            </a:extLst>
          </p:cNvPr>
          <p:cNvSpPr txBox="1"/>
          <p:nvPr/>
        </p:nvSpPr>
        <p:spPr>
          <a:xfrm>
            <a:off x="16795971" y="3413363"/>
            <a:ext cx="1422436" cy="4883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道徳性と規範意識</a:t>
            </a:r>
            <a:endParaRPr lang="en-US" sz="1400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の芽生え</a:t>
            </a:r>
            <a:endParaRPr lang="en-US" sz="1400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617027AF-6594-E70A-6B68-80939E23C301}"/>
              </a:ext>
            </a:extLst>
          </p:cNvPr>
          <p:cNvSpPr txBox="1"/>
          <p:nvPr/>
        </p:nvSpPr>
        <p:spPr>
          <a:xfrm>
            <a:off x="16973753" y="4368501"/>
            <a:ext cx="1066872" cy="48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社旗生活との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関わり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51689D30-0AB5-6C8F-3468-E93683B26958}"/>
              </a:ext>
            </a:extLst>
          </p:cNvPr>
          <p:cNvSpPr txBox="1"/>
          <p:nvPr/>
        </p:nvSpPr>
        <p:spPr>
          <a:xfrm>
            <a:off x="17082362" y="8417618"/>
            <a:ext cx="889000" cy="48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言葉による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伝え合い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AC053EF6-EE4E-47C3-CC33-CDE4720296EC}"/>
              </a:ext>
            </a:extLst>
          </p:cNvPr>
          <p:cNvSpPr txBox="1"/>
          <p:nvPr/>
        </p:nvSpPr>
        <p:spPr>
          <a:xfrm>
            <a:off x="16884862" y="5532714"/>
            <a:ext cx="1244654" cy="24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思考力の芽生え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4BFF2DB8-8241-9508-A3C4-7C92140A3414}"/>
              </a:ext>
            </a:extLst>
          </p:cNvPr>
          <p:cNvSpPr txBox="1"/>
          <p:nvPr/>
        </p:nvSpPr>
        <p:spPr>
          <a:xfrm>
            <a:off x="16815644" y="9610881"/>
            <a:ext cx="1422436" cy="24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豊かな感性と表現</a:t>
            </a:r>
          </a:p>
        </p:txBody>
      </p:sp>
      <p:sp>
        <p:nvSpPr>
          <p:cNvPr id="55" name="Freeform 36">
            <a:extLst>
              <a:ext uri="{FF2B5EF4-FFF2-40B4-BE49-F238E27FC236}">
                <a16:creationId xmlns:a16="http://schemas.microsoft.com/office/drawing/2014/main" id="{B772D049-1B07-6338-905F-180FA79CAB2E}"/>
              </a:ext>
            </a:extLst>
          </p:cNvPr>
          <p:cNvSpPr/>
          <p:nvPr/>
        </p:nvSpPr>
        <p:spPr>
          <a:xfrm>
            <a:off x="16714685" y="6233994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r>
              <a:rPr lang="en-US" altLang="ja-JP" sz="1600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自然との関わり・生命の尊重</a:t>
            </a:r>
            <a:endParaRPr lang="en-US" altLang="ja-JP" sz="1600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endParaRPr lang="ja-JP" altLang="en-US" dirty="0"/>
          </a:p>
        </p:txBody>
      </p:sp>
      <p:sp>
        <p:nvSpPr>
          <p:cNvPr id="56" name="Freeform 36">
            <a:extLst>
              <a:ext uri="{FF2B5EF4-FFF2-40B4-BE49-F238E27FC236}">
                <a16:creationId xmlns:a16="http://schemas.microsoft.com/office/drawing/2014/main" id="{E457B1CA-F9C8-4D14-2F9F-B05AFD5CD920}"/>
              </a:ext>
            </a:extLst>
          </p:cNvPr>
          <p:cNvSpPr/>
          <p:nvPr/>
        </p:nvSpPr>
        <p:spPr>
          <a:xfrm>
            <a:off x="16685487" y="7321312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r>
              <a:rPr lang="en-US" altLang="ja-JP" sz="1600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量・図形・文字等への関心・感覚</a:t>
            </a:r>
            <a:endParaRPr lang="en-US" altLang="ja-JP" sz="1600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endParaRPr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23CBCF6-3E41-79F7-C160-E74EB740C5DC}"/>
              </a:ext>
            </a:extLst>
          </p:cNvPr>
          <p:cNvSpPr txBox="1"/>
          <p:nvPr/>
        </p:nvSpPr>
        <p:spPr>
          <a:xfrm>
            <a:off x="1041444" y="2394478"/>
            <a:ext cx="313058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100" dirty="0">
                <a:solidFill>
                  <a:srgbClr val="0C4875"/>
                </a:solidFill>
                <a:latin typeface="Rounded M+"/>
                <a:ea typeface="Rounded M+"/>
                <a:cs typeface="Rounded M+"/>
              </a:rPr>
              <a:t>太鼓叩くのって面白い！</a:t>
            </a:r>
            <a:endParaRPr lang="en-US" altLang="ja-JP" sz="2100" dirty="0">
              <a:solidFill>
                <a:srgbClr val="0C4875"/>
              </a:solidFill>
              <a:latin typeface="Rounded M+"/>
              <a:ea typeface="Rounded M+"/>
              <a:cs typeface="Rounded M+"/>
            </a:endParaRPr>
          </a:p>
          <a:p>
            <a:r>
              <a:rPr lang="ja-JP" altLang="en-US" sz="2100" dirty="0">
                <a:solidFill>
                  <a:srgbClr val="0C4875"/>
                </a:solidFill>
                <a:latin typeface="Rounded M+"/>
                <a:ea typeface="Rounded M+"/>
                <a:cs typeface="Rounded M+"/>
              </a:rPr>
              <a:t>いろんな種類の</a:t>
            </a:r>
            <a:endParaRPr lang="en-US" altLang="ja-JP" sz="2100" dirty="0">
              <a:solidFill>
                <a:srgbClr val="0C4875"/>
              </a:solidFill>
              <a:latin typeface="Rounded M+"/>
              <a:ea typeface="Rounded M+"/>
              <a:cs typeface="Rounded M+"/>
            </a:endParaRPr>
          </a:p>
          <a:p>
            <a:r>
              <a:rPr lang="ja-JP" altLang="en-US" sz="2100" dirty="0">
                <a:solidFill>
                  <a:srgbClr val="0C4875"/>
                </a:solidFill>
                <a:latin typeface="Rounded M+"/>
                <a:ea typeface="Rounded M+"/>
                <a:cs typeface="Rounded M+"/>
              </a:rPr>
              <a:t>楽器があるね！</a:t>
            </a:r>
          </a:p>
        </p:txBody>
      </p:sp>
      <p:sp>
        <p:nvSpPr>
          <p:cNvPr id="51" name="TextBox 35">
            <a:extLst>
              <a:ext uri="{FF2B5EF4-FFF2-40B4-BE49-F238E27FC236}">
                <a16:creationId xmlns:a16="http://schemas.microsoft.com/office/drawing/2014/main" id="{4C065565-7E4B-9084-4A1E-B436C55038E8}"/>
              </a:ext>
            </a:extLst>
          </p:cNvPr>
          <p:cNvSpPr txBox="1"/>
          <p:nvPr/>
        </p:nvSpPr>
        <p:spPr>
          <a:xfrm>
            <a:off x="787410" y="7832892"/>
            <a:ext cx="15559598" cy="201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00"/>
              </a:lnSpc>
            </a:pPr>
            <a:r>
              <a:rPr lang="ja-JP" altLang="en-US" sz="2500" b="1" dirty="0">
                <a:solidFill>
                  <a:srgbClr val="000000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　それぞれの打楽器に応じてバチが違ったり、鳴らし方が違うことで興味が広がった。その後、実際に楽器を使ってリズム打ちにも取り組む。自分が好きに叩く・鳴らすのではなく、リズムを意識することや友達と息を合わせて取り組むことで、曲が完成することに気が付く。そこから、音の響きや協力することの大切さを再認識することが出来ていた。</a:t>
            </a:r>
            <a:endParaRPr lang="en-US" sz="2500" b="1" dirty="0">
              <a:solidFill>
                <a:srgbClr val="000000"/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</p:txBody>
      </p:sp>
      <p:pic>
        <p:nvPicPr>
          <p:cNvPr id="57" name="図 56">
            <a:extLst>
              <a:ext uri="{FF2B5EF4-FFF2-40B4-BE49-F238E27FC236}">
                <a16:creationId xmlns:a16="http://schemas.microsoft.com/office/drawing/2014/main" id="{F507C4B5-F6A9-027C-EF5F-2FB33CFADD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42"/>
          <a:stretch>
            <a:fillRect/>
          </a:stretch>
        </p:blipFill>
        <p:spPr>
          <a:xfrm>
            <a:off x="4867552" y="1981363"/>
            <a:ext cx="4070247" cy="3489436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D36AD44E-AC8F-39EB-9131-C3F1F16A4D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79" y="3690879"/>
            <a:ext cx="3963260" cy="3196181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9121577C-4D80-03B8-FD56-784EF55A97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286" y="3643729"/>
            <a:ext cx="4023262" cy="3354701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2C40EDDB-0D66-8139-4434-21F1A2A3B53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4304" r="12222" b="9351"/>
          <a:stretch>
            <a:fillRect/>
          </a:stretch>
        </p:blipFill>
        <p:spPr>
          <a:xfrm>
            <a:off x="13173248" y="2125780"/>
            <a:ext cx="3416990" cy="32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25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3017480">
            <a:off x="851216" y="-743190"/>
            <a:ext cx="2260565" cy="2260565"/>
          </a:xfrm>
          <a:custGeom>
            <a:avLst/>
            <a:gdLst/>
            <a:ahLst/>
            <a:cxnLst/>
            <a:rect l="l" t="t" r="r" b="b"/>
            <a:pathLst>
              <a:path w="2260565" h="2260565">
                <a:moveTo>
                  <a:pt x="0" y="0"/>
                </a:moveTo>
                <a:lnTo>
                  <a:pt x="2260564" y="0"/>
                </a:lnTo>
                <a:lnTo>
                  <a:pt x="2260564" y="2260564"/>
                </a:lnTo>
                <a:lnTo>
                  <a:pt x="0" y="22605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701701">
            <a:off x="16500407" y="6886689"/>
            <a:ext cx="3787359" cy="3787359"/>
          </a:xfrm>
          <a:custGeom>
            <a:avLst/>
            <a:gdLst/>
            <a:ahLst/>
            <a:cxnLst/>
            <a:rect l="l" t="t" r="r" b="b"/>
            <a:pathLst>
              <a:path w="3787359" h="3787359">
                <a:moveTo>
                  <a:pt x="0" y="0"/>
                </a:moveTo>
                <a:lnTo>
                  <a:pt x="3787359" y="0"/>
                </a:lnTo>
                <a:lnTo>
                  <a:pt x="3787359" y="3787359"/>
                </a:lnTo>
                <a:lnTo>
                  <a:pt x="0" y="37873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135129">
            <a:off x="13994002" y="-1011915"/>
            <a:ext cx="2123759" cy="2123759"/>
          </a:xfrm>
          <a:custGeom>
            <a:avLst/>
            <a:gdLst/>
            <a:ahLst/>
            <a:cxnLst/>
            <a:rect l="l" t="t" r="r" b="b"/>
            <a:pathLst>
              <a:path w="2123759" h="2123759">
                <a:moveTo>
                  <a:pt x="0" y="0"/>
                </a:moveTo>
                <a:lnTo>
                  <a:pt x="2123759" y="0"/>
                </a:lnTo>
                <a:lnTo>
                  <a:pt x="2123759" y="2123759"/>
                </a:lnTo>
                <a:lnTo>
                  <a:pt x="0" y="21237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67186" y="8699129"/>
            <a:ext cx="2524929" cy="2540809"/>
          </a:xfrm>
          <a:custGeom>
            <a:avLst/>
            <a:gdLst/>
            <a:ahLst/>
            <a:cxnLst/>
            <a:rect l="l" t="t" r="r" b="b"/>
            <a:pathLst>
              <a:path w="2524929" h="2540809">
                <a:moveTo>
                  <a:pt x="0" y="0"/>
                </a:moveTo>
                <a:lnTo>
                  <a:pt x="2524929" y="0"/>
                </a:lnTo>
                <a:lnTo>
                  <a:pt x="2524929" y="2540809"/>
                </a:lnTo>
                <a:lnTo>
                  <a:pt x="0" y="25408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818472">
            <a:off x="17110850" y="2166962"/>
            <a:ext cx="1817850" cy="2175647"/>
            <a:chOff x="0" y="0"/>
            <a:chExt cx="2423800" cy="2900863"/>
          </a:xfrm>
        </p:grpSpPr>
        <p:sp>
          <p:nvSpPr>
            <p:cNvPr id="8" name="Freeform 8"/>
            <p:cNvSpPr/>
            <p:nvPr/>
          </p:nvSpPr>
          <p:spPr>
            <a:xfrm rot="2385737">
              <a:off x="1663661" y="-112753"/>
              <a:ext cx="253486" cy="1675938"/>
            </a:xfrm>
            <a:custGeom>
              <a:avLst/>
              <a:gdLst/>
              <a:ahLst/>
              <a:cxnLst/>
              <a:rect l="l" t="t" r="r" b="b"/>
              <a:pathLst>
                <a:path w="253486" h="1675938">
                  <a:moveTo>
                    <a:pt x="0" y="0"/>
                  </a:moveTo>
                  <a:lnTo>
                    <a:pt x="253486" y="0"/>
                  </a:lnTo>
                  <a:lnTo>
                    <a:pt x="253486" y="1675938"/>
                  </a:lnTo>
                  <a:lnTo>
                    <a:pt x="0" y="16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385737">
              <a:off x="506653" y="1337678"/>
              <a:ext cx="253486" cy="1675938"/>
            </a:xfrm>
            <a:custGeom>
              <a:avLst/>
              <a:gdLst/>
              <a:ahLst/>
              <a:cxnLst/>
              <a:rect l="l" t="t" r="r" b="b"/>
              <a:pathLst>
                <a:path w="253486" h="1675938">
                  <a:moveTo>
                    <a:pt x="0" y="0"/>
                  </a:moveTo>
                  <a:lnTo>
                    <a:pt x="253486" y="0"/>
                  </a:lnTo>
                  <a:lnTo>
                    <a:pt x="253486" y="1675938"/>
                  </a:lnTo>
                  <a:lnTo>
                    <a:pt x="0" y="16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4955568" y="8113394"/>
            <a:ext cx="2505143" cy="2505143"/>
          </a:xfrm>
          <a:custGeom>
            <a:avLst/>
            <a:gdLst/>
            <a:ahLst/>
            <a:cxnLst/>
            <a:rect l="l" t="t" r="r" b="b"/>
            <a:pathLst>
              <a:path w="2505143" h="2505143">
                <a:moveTo>
                  <a:pt x="0" y="0"/>
                </a:moveTo>
                <a:lnTo>
                  <a:pt x="2505143" y="0"/>
                </a:lnTo>
                <a:lnTo>
                  <a:pt x="2505143" y="2505142"/>
                </a:lnTo>
                <a:lnTo>
                  <a:pt x="0" y="25051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818472">
            <a:off x="4854969" y="8964045"/>
            <a:ext cx="1817850" cy="2175647"/>
            <a:chOff x="0" y="0"/>
            <a:chExt cx="2423800" cy="2900863"/>
          </a:xfrm>
        </p:grpSpPr>
        <p:sp>
          <p:nvSpPr>
            <p:cNvPr id="12" name="Freeform 12"/>
            <p:cNvSpPr/>
            <p:nvPr/>
          </p:nvSpPr>
          <p:spPr>
            <a:xfrm rot="2385737">
              <a:off x="1663661" y="-112753"/>
              <a:ext cx="253486" cy="1675938"/>
            </a:xfrm>
            <a:custGeom>
              <a:avLst/>
              <a:gdLst/>
              <a:ahLst/>
              <a:cxnLst/>
              <a:rect l="l" t="t" r="r" b="b"/>
              <a:pathLst>
                <a:path w="253486" h="1675938">
                  <a:moveTo>
                    <a:pt x="0" y="0"/>
                  </a:moveTo>
                  <a:lnTo>
                    <a:pt x="253486" y="0"/>
                  </a:lnTo>
                  <a:lnTo>
                    <a:pt x="253486" y="1675938"/>
                  </a:lnTo>
                  <a:lnTo>
                    <a:pt x="0" y="16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2385737">
              <a:off x="506653" y="1337678"/>
              <a:ext cx="253486" cy="1675938"/>
            </a:xfrm>
            <a:custGeom>
              <a:avLst/>
              <a:gdLst/>
              <a:ahLst/>
              <a:cxnLst/>
              <a:rect l="l" t="t" r="r" b="b"/>
              <a:pathLst>
                <a:path w="253486" h="1675938">
                  <a:moveTo>
                    <a:pt x="0" y="0"/>
                  </a:moveTo>
                  <a:lnTo>
                    <a:pt x="253486" y="0"/>
                  </a:lnTo>
                  <a:lnTo>
                    <a:pt x="253486" y="1675938"/>
                  </a:lnTo>
                  <a:lnTo>
                    <a:pt x="0" y="16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685916" y="741829"/>
            <a:ext cx="2887231" cy="2887231"/>
          </a:xfrm>
          <a:custGeom>
            <a:avLst/>
            <a:gdLst/>
            <a:ahLst/>
            <a:cxnLst/>
            <a:rect l="l" t="t" r="r" b="b"/>
            <a:pathLst>
              <a:path w="2887231" h="2887231">
                <a:moveTo>
                  <a:pt x="0" y="0"/>
                </a:moveTo>
                <a:lnTo>
                  <a:pt x="2887231" y="0"/>
                </a:lnTo>
                <a:lnTo>
                  <a:pt x="2887231" y="2887231"/>
                </a:lnTo>
                <a:lnTo>
                  <a:pt x="0" y="28872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813385">
            <a:off x="-808344" y="6918320"/>
            <a:ext cx="2396385" cy="2411457"/>
          </a:xfrm>
          <a:custGeom>
            <a:avLst/>
            <a:gdLst/>
            <a:ahLst/>
            <a:cxnLst/>
            <a:rect l="l" t="t" r="r" b="b"/>
            <a:pathLst>
              <a:path w="2396385" h="2411457">
                <a:moveTo>
                  <a:pt x="0" y="0"/>
                </a:moveTo>
                <a:lnTo>
                  <a:pt x="2396385" y="0"/>
                </a:lnTo>
                <a:lnTo>
                  <a:pt x="2396385" y="2411457"/>
                </a:lnTo>
                <a:lnTo>
                  <a:pt x="0" y="24114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 rot="818472">
            <a:off x="-371252" y="6113776"/>
            <a:ext cx="2106652" cy="2521293"/>
            <a:chOff x="0" y="0"/>
            <a:chExt cx="2808870" cy="3361724"/>
          </a:xfrm>
        </p:grpSpPr>
        <p:sp>
          <p:nvSpPr>
            <p:cNvPr id="17" name="Freeform 17"/>
            <p:cNvSpPr/>
            <p:nvPr/>
          </p:nvSpPr>
          <p:spPr>
            <a:xfrm rot="2385737">
              <a:off x="1927968" y="-130666"/>
              <a:ext cx="293757" cy="1942195"/>
            </a:xfrm>
            <a:custGeom>
              <a:avLst/>
              <a:gdLst/>
              <a:ahLst/>
              <a:cxnLst/>
              <a:rect l="l" t="t" r="r" b="b"/>
              <a:pathLst>
                <a:path w="293757" h="1942195">
                  <a:moveTo>
                    <a:pt x="0" y="0"/>
                  </a:moveTo>
                  <a:lnTo>
                    <a:pt x="293757" y="0"/>
                  </a:lnTo>
                  <a:lnTo>
                    <a:pt x="293757" y="1942194"/>
                  </a:lnTo>
                  <a:lnTo>
                    <a:pt x="0" y="1942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2385737">
              <a:off x="587145" y="1550196"/>
              <a:ext cx="293757" cy="1942195"/>
            </a:xfrm>
            <a:custGeom>
              <a:avLst/>
              <a:gdLst/>
              <a:ahLst/>
              <a:cxnLst/>
              <a:rect l="l" t="t" r="r" b="b"/>
              <a:pathLst>
                <a:path w="293757" h="1942195">
                  <a:moveTo>
                    <a:pt x="0" y="0"/>
                  </a:moveTo>
                  <a:lnTo>
                    <a:pt x="293757" y="0"/>
                  </a:lnTo>
                  <a:lnTo>
                    <a:pt x="293757" y="1942195"/>
                  </a:lnTo>
                  <a:lnTo>
                    <a:pt x="0" y="1942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 rot="-3813385">
            <a:off x="17174348" y="9143636"/>
            <a:ext cx="1354147" cy="1362663"/>
          </a:xfrm>
          <a:custGeom>
            <a:avLst/>
            <a:gdLst/>
            <a:ahLst/>
            <a:cxnLst/>
            <a:rect l="l" t="t" r="r" b="b"/>
            <a:pathLst>
              <a:path w="1354147" h="1362663">
                <a:moveTo>
                  <a:pt x="0" y="0"/>
                </a:moveTo>
                <a:lnTo>
                  <a:pt x="1354147" y="0"/>
                </a:lnTo>
                <a:lnTo>
                  <a:pt x="1354147" y="1362663"/>
                </a:lnTo>
                <a:lnTo>
                  <a:pt x="0" y="13626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5400000">
            <a:off x="16879936" y="-59105"/>
            <a:ext cx="1620199" cy="1620199"/>
          </a:xfrm>
          <a:custGeom>
            <a:avLst/>
            <a:gdLst/>
            <a:ahLst/>
            <a:cxnLst/>
            <a:rect l="l" t="t" r="r" b="b"/>
            <a:pathLst>
              <a:path w="1620199" h="1620199">
                <a:moveTo>
                  <a:pt x="0" y="0"/>
                </a:moveTo>
                <a:lnTo>
                  <a:pt x="1620199" y="0"/>
                </a:lnTo>
                <a:lnTo>
                  <a:pt x="1620199" y="1620199"/>
                </a:lnTo>
                <a:lnTo>
                  <a:pt x="0" y="16201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337290">
            <a:off x="4443415" y="440143"/>
            <a:ext cx="1139839" cy="1177114"/>
          </a:xfrm>
          <a:custGeom>
            <a:avLst/>
            <a:gdLst/>
            <a:ahLst/>
            <a:cxnLst/>
            <a:rect l="l" t="t" r="r" b="b"/>
            <a:pathLst>
              <a:path w="1139839" h="1177114">
                <a:moveTo>
                  <a:pt x="0" y="0"/>
                </a:moveTo>
                <a:lnTo>
                  <a:pt x="1139839" y="0"/>
                </a:lnTo>
                <a:lnTo>
                  <a:pt x="1139839" y="1177114"/>
                </a:lnTo>
                <a:lnTo>
                  <a:pt x="0" y="11771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9846490">
            <a:off x="1534169" y="8909169"/>
            <a:ext cx="937662" cy="968326"/>
          </a:xfrm>
          <a:custGeom>
            <a:avLst/>
            <a:gdLst/>
            <a:ahLst/>
            <a:cxnLst/>
            <a:rect l="l" t="t" r="r" b="b"/>
            <a:pathLst>
              <a:path w="937662" h="968326">
                <a:moveTo>
                  <a:pt x="0" y="0"/>
                </a:moveTo>
                <a:lnTo>
                  <a:pt x="937662" y="0"/>
                </a:lnTo>
                <a:lnTo>
                  <a:pt x="937662" y="968326"/>
                </a:lnTo>
                <a:lnTo>
                  <a:pt x="0" y="9683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3813385">
            <a:off x="12802088" y="-144748"/>
            <a:ext cx="1762072" cy="1773154"/>
          </a:xfrm>
          <a:custGeom>
            <a:avLst/>
            <a:gdLst/>
            <a:ahLst/>
            <a:cxnLst/>
            <a:rect l="l" t="t" r="r" b="b"/>
            <a:pathLst>
              <a:path w="1762072" h="1773154">
                <a:moveTo>
                  <a:pt x="0" y="0"/>
                </a:moveTo>
                <a:lnTo>
                  <a:pt x="1762072" y="0"/>
                </a:lnTo>
                <a:lnTo>
                  <a:pt x="1762072" y="1773154"/>
                </a:lnTo>
                <a:lnTo>
                  <a:pt x="0" y="17731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 rot="818472">
            <a:off x="7095236" y="-936602"/>
            <a:ext cx="1817850" cy="2175647"/>
            <a:chOff x="0" y="0"/>
            <a:chExt cx="2423800" cy="2900863"/>
          </a:xfrm>
        </p:grpSpPr>
        <p:sp>
          <p:nvSpPr>
            <p:cNvPr id="25" name="Freeform 25"/>
            <p:cNvSpPr/>
            <p:nvPr/>
          </p:nvSpPr>
          <p:spPr>
            <a:xfrm rot="2385737">
              <a:off x="1663661" y="-112753"/>
              <a:ext cx="253486" cy="1675938"/>
            </a:xfrm>
            <a:custGeom>
              <a:avLst/>
              <a:gdLst/>
              <a:ahLst/>
              <a:cxnLst/>
              <a:rect l="l" t="t" r="r" b="b"/>
              <a:pathLst>
                <a:path w="253486" h="1675938">
                  <a:moveTo>
                    <a:pt x="0" y="0"/>
                  </a:moveTo>
                  <a:lnTo>
                    <a:pt x="253486" y="0"/>
                  </a:lnTo>
                  <a:lnTo>
                    <a:pt x="253486" y="1675938"/>
                  </a:lnTo>
                  <a:lnTo>
                    <a:pt x="0" y="16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2385737">
              <a:off x="506653" y="1337678"/>
              <a:ext cx="253486" cy="1675938"/>
            </a:xfrm>
            <a:custGeom>
              <a:avLst/>
              <a:gdLst/>
              <a:ahLst/>
              <a:cxnLst/>
              <a:rect l="l" t="t" r="r" b="b"/>
              <a:pathLst>
                <a:path w="253486" h="1675938">
                  <a:moveTo>
                    <a:pt x="0" y="0"/>
                  </a:moveTo>
                  <a:lnTo>
                    <a:pt x="253486" y="0"/>
                  </a:lnTo>
                  <a:lnTo>
                    <a:pt x="253486" y="1675938"/>
                  </a:lnTo>
                  <a:lnTo>
                    <a:pt x="0" y="16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2817790" y="2291729"/>
            <a:ext cx="12514576" cy="6173499"/>
            <a:chOff x="0" y="0"/>
            <a:chExt cx="3296020" cy="162594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296020" cy="1625942"/>
            </a:xfrm>
            <a:custGeom>
              <a:avLst/>
              <a:gdLst/>
              <a:ahLst/>
              <a:cxnLst/>
              <a:rect l="l" t="t" r="r" b="b"/>
              <a:pathLst>
                <a:path w="3296020" h="1625942">
                  <a:moveTo>
                    <a:pt x="0" y="0"/>
                  </a:moveTo>
                  <a:lnTo>
                    <a:pt x="3296020" y="0"/>
                  </a:lnTo>
                  <a:lnTo>
                    <a:pt x="3296020" y="1625942"/>
                  </a:lnTo>
                  <a:lnTo>
                    <a:pt x="0" y="1625942"/>
                  </a:lnTo>
                  <a:close/>
                </a:path>
              </a:pathLst>
            </a:custGeom>
            <a:solidFill>
              <a:srgbClr val="0C4875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219075"/>
              <a:ext cx="3296020" cy="1845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586487" y="2071636"/>
            <a:ext cx="12514576" cy="6143728"/>
            <a:chOff x="0" y="0"/>
            <a:chExt cx="3296020" cy="161810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296020" cy="1618101"/>
            </a:xfrm>
            <a:custGeom>
              <a:avLst/>
              <a:gdLst/>
              <a:ahLst/>
              <a:cxnLst/>
              <a:rect l="l" t="t" r="r" b="b"/>
              <a:pathLst>
                <a:path w="3296020" h="1618101">
                  <a:moveTo>
                    <a:pt x="0" y="0"/>
                  </a:moveTo>
                  <a:lnTo>
                    <a:pt x="3296020" y="0"/>
                  </a:lnTo>
                  <a:lnTo>
                    <a:pt x="3296020" y="1618101"/>
                  </a:lnTo>
                  <a:lnTo>
                    <a:pt x="0" y="161810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19075"/>
              <a:ext cx="3296020" cy="1837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307581" y="2838879"/>
            <a:ext cx="4085087" cy="7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全体の振り返り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A49E04C-DE07-0A94-D069-99A9B51F6FFF}"/>
              </a:ext>
            </a:extLst>
          </p:cNvPr>
          <p:cNvSpPr txBox="1"/>
          <p:nvPr/>
        </p:nvSpPr>
        <p:spPr>
          <a:xfrm>
            <a:off x="3186937" y="4457700"/>
            <a:ext cx="111560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　　</a:t>
            </a:r>
            <a:r>
              <a:rPr kumimoji="1" lang="ja-JP" altLang="en-US" sz="2400" dirty="0">
                <a:latin typeface="源柔ゴシック Bold" panose="020B0600070205080204" charset="-128"/>
                <a:ea typeface="源柔ゴシック Bold" panose="020B0600070205080204" charset="-128"/>
                <a:cs typeface="源柔ゴシック Bold" panose="020B0600070205080204" charset="-128"/>
              </a:rPr>
              <a:t>一人ひとりの音が重なってハーモニーになったり一つの曲になったりと、実際におこなってみることで感じた難しさや達成感があった。ハンドベルでは音を</a:t>
            </a:r>
            <a:endParaRPr kumimoji="1" lang="en-US" altLang="ja-JP" sz="2400" dirty="0">
              <a:latin typeface="源柔ゴシック Bold" panose="020B0600070205080204" charset="-128"/>
              <a:ea typeface="源柔ゴシック Bold" panose="020B0600070205080204" charset="-128"/>
              <a:cs typeface="源柔ゴシック Bold" panose="020B0600070205080204" charset="-128"/>
            </a:endParaRPr>
          </a:p>
          <a:p>
            <a:r>
              <a:rPr kumimoji="1" lang="ja-JP" altLang="en-US" sz="2400" dirty="0">
                <a:latin typeface="源柔ゴシック Bold" panose="020B0600070205080204" charset="-128"/>
                <a:ea typeface="源柔ゴシック Bold" panose="020B0600070205080204" charset="-128"/>
                <a:cs typeface="源柔ゴシック Bold" panose="020B0600070205080204" charset="-128"/>
              </a:rPr>
              <a:t>聴き合う経験を通して</a:t>
            </a:r>
            <a:r>
              <a:rPr kumimoji="1" lang="en-US" altLang="ja-JP" sz="2400" dirty="0">
                <a:latin typeface="源柔ゴシック Bold" panose="020B0600070205080204" charset="-128"/>
                <a:ea typeface="源柔ゴシック Bold" panose="020B0600070205080204" charset="-128"/>
                <a:cs typeface="源柔ゴシック Bold" panose="020B0600070205080204" charset="-128"/>
              </a:rPr>
              <a:t>『</a:t>
            </a:r>
            <a:r>
              <a:rPr kumimoji="1" lang="ja-JP" altLang="en-US" sz="2400" dirty="0">
                <a:latin typeface="源柔ゴシック Bold" panose="020B0600070205080204" charset="-128"/>
                <a:ea typeface="源柔ゴシック Bold" panose="020B0600070205080204" charset="-128"/>
                <a:cs typeface="源柔ゴシック Bold" panose="020B0600070205080204" charset="-128"/>
              </a:rPr>
              <a:t>和音</a:t>
            </a:r>
            <a:r>
              <a:rPr kumimoji="1" lang="en-US" altLang="ja-JP" sz="2400" dirty="0">
                <a:latin typeface="源柔ゴシック Bold" panose="020B0600070205080204" charset="-128"/>
                <a:ea typeface="源柔ゴシック Bold" panose="020B0600070205080204" charset="-128"/>
                <a:cs typeface="源柔ゴシック Bold" panose="020B0600070205080204" charset="-128"/>
              </a:rPr>
              <a:t>』</a:t>
            </a:r>
            <a:r>
              <a:rPr kumimoji="1" lang="ja-JP" altLang="en-US" sz="2400" dirty="0">
                <a:latin typeface="源柔ゴシック Bold" panose="020B0600070205080204" charset="-128"/>
                <a:ea typeface="源柔ゴシック Bold" panose="020B0600070205080204" charset="-128"/>
                <a:cs typeface="源柔ゴシック Bold" panose="020B0600070205080204" charset="-128"/>
              </a:rPr>
              <a:t>を学ぶことが出来た。また、大きな音を鳴らす</a:t>
            </a:r>
            <a:endParaRPr kumimoji="1" lang="en-US" altLang="ja-JP" sz="2400" dirty="0">
              <a:latin typeface="源柔ゴシック Bold" panose="020B0600070205080204" charset="-128"/>
              <a:ea typeface="源柔ゴシック Bold" panose="020B0600070205080204" charset="-128"/>
              <a:cs typeface="源柔ゴシック Bold" panose="020B0600070205080204" charset="-128"/>
            </a:endParaRPr>
          </a:p>
          <a:p>
            <a:r>
              <a:rPr kumimoji="1" lang="ja-JP" altLang="en-US" sz="2400" dirty="0">
                <a:latin typeface="源柔ゴシック Bold" panose="020B0600070205080204" charset="-128"/>
                <a:ea typeface="源柔ゴシック Bold" panose="020B0600070205080204" charset="-128"/>
                <a:cs typeface="源柔ゴシック Bold" panose="020B0600070205080204" charset="-128"/>
              </a:rPr>
              <a:t>ことが目的ではなく、友達とタイミングや音量を合わせることでよりきれいな</a:t>
            </a:r>
            <a:endParaRPr kumimoji="1" lang="en-US" altLang="ja-JP" sz="2400" dirty="0">
              <a:latin typeface="源柔ゴシック Bold" panose="020B0600070205080204" charset="-128"/>
              <a:ea typeface="源柔ゴシック Bold" panose="020B0600070205080204" charset="-128"/>
              <a:cs typeface="源柔ゴシック Bold" panose="020B0600070205080204" charset="-128"/>
            </a:endParaRPr>
          </a:p>
          <a:p>
            <a:r>
              <a:rPr kumimoji="1" lang="ja-JP" altLang="en-US" sz="2400" dirty="0">
                <a:latin typeface="源柔ゴシック Bold" panose="020B0600070205080204" charset="-128"/>
                <a:ea typeface="源柔ゴシック Bold" panose="020B0600070205080204" charset="-128"/>
                <a:cs typeface="源柔ゴシック Bold" panose="020B0600070205080204" charset="-128"/>
              </a:rPr>
              <a:t>音になっていく過程を子どもたち自身で学ぶ機会になった。</a:t>
            </a:r>
            <a:endParaRPr kumimoji="1" lang="en-US" altLang="ja-JP" sz="2400" dirty="0">
              <a:latin typeface="源柔ゴシック Bold" panose="020B0600070205080204" charset="-128"/>
              <a:ea typeface="源柔ゴシック Bold" panose="020B0600070205080204" charset="-128"/>
              <a:cs typeface="源柔ゴシック Bold" panose="020B0600070205080204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577</Words>
  <Application>Microsoft Office PowerPoint</Application>
  <PresentationFormat>ユーザー設定</PresentationFormat>
  <Paragraphs>80</Paragraphs>
  <Slides>5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2" baseType="lpstr">
      <vt:lpstr>游ゴシック</vt:lpstr>
      <vt:lpstr>HG丸ｺﾞｼｯｸM-PRO</vt:lpstr>
      <vt:lpstr>源柔ゴシック Bold</vt:lpstr>
      <vt:lpstr>Arial</vt:lpstr>
      <vt:lpstr>Rounded M+</vt:lpstr>
      <vt:lpstr>Calibri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東京すくわくプログラム</dc:title>
  <cp:lastModifiedBy>りとるぱんぷきんず 西原</cp:lastModifiedBy>
  <cp:revision>14</cp:revision>
  <dcterms:created xsi:type="dcterms:W3CDTF">2006-08-16T00:00:00Z</dcterms:created>
  <dcterms:modified xsi:type="dcterms:W3CDTF">2026-03-27T08:34:45Z</dcterms:modified>
  <dc:identifier>DAGp0cHUKK0</dc:identifier>
</cp:coreProperties>
</file>