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
  </p:notesMasterIdLst>
  <p:sldIdLst>
    <p:sldId id="256" r:id="rId2"/>
    <p:sldId id="257" r:id="rId3"/>
    <p:sldId id="262" r:id="rId4"/>
    <p:sldId id="261" r:id="rId5"/>
    <p:sldId id="260" r:id="rId6"/>
  </p:sldIdLst>
  <p:sldSz cx="18288000" cy="10287000"/>
  <p:notesSz cx="6858000" cy="9144000"/>
  <p:embeddedFontLst>
    <p:embeddedFont>
      <p:font typeface="Rounded M+" panose="020B0600070205080204" charset="-128"/>
      <p:regular r:id="rId8"/>
    </p:embeddedFont>
    <p:embeddedFont>
      <p:font typeface="源柔ゴシック Bold" panose="020B0600070205080204" charset="-128"/>
      <p:regular r:id="rId9"/>
    </p:embeddedFont>
    <p:embeddedFont>
      <p:font typeface="HG丸ｺﾞｼｯｸM-PRO" panose="020F0600000000000000" pitchFamily="50" charset="-128"/>
      <p:regular r:id="rId10"/>
    </p:embeddedFont>
    <p:embeddedFont>
      <p:font typeface="游ゴシック" panose="020B0400000000000000" pitchFamily="50" charset="-128"/>
      <p:regular r:id="rId11"/>
      <p:bold r:id="rId1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35"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8E0DB0-7470-4B02-A47F-AFD9FE9A18EF}" type="datetimeFigureOut">
              <a:rPr kumimoji="1" lang="ja-JP" altLang="en-US" smtClean="0"/>
              <a:t>2026/3/26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78D9BB-D8F6-4AD8-A20A-857268B7508A}" type="slidenum">
              <a:rPr kumimoji="1" lang="ja-JP" altLang="en-US" smtClean="0"/>
              <a:t>‹#›</a:t>
            </a:fld>
            <a:endParaRPr kumimoji="1" lang="ja-JP" altLang="en-US"/>
          </a:p>
        </p:txBody>
      </p:sp>
    </p:spTree>
    <p:extLst>
      <p:ext uri="{BB962C8B-B14F-4D97-AF65-F5344CB8AC3E}">
        <p14:creationId xmlns:p14="http://schemas.microsoft.com/office/powerpoint/2010/main" val="345608804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子どもの探求心を育むことが目的なので</a:t>
            </a:r>
            <a:endParaRPr kumimoji="1" lang="en-US" altLang="ja-JP" dirty="0"/>
          </a:p>
          <a:p>
            <a:r>
              <a:rPr kumimoji="1" lang="ja-JP" altLang="en-US" dirty="0"/>
              <a:t>設定した内容から、どのように子どもの発想力や創意工夫・などがひろがっていったのか？</a:t>
            </a:r>
            <a:endParaRPr kumimoji="1" lang="en-US" altLang="ja-JP" dirty="0"/>
          </a:p>
          <a:p>
            <a:r>
              <a:rPr kumimoji="1" lang="ja-JP" altLang="en-US" dirty="0"/>
              <a:t>そこには職員がどんなアプローチをしたのか？</a:t>
            </a:r>
            <a:endParaRPr kumimoji="1" lang="en-US" altLang="ja-JP" dirty="0"/>
          </a:p>
          <a:p>
            <a:r>
              <a:rPr kumimoji="1" lang="ja-JP" altLang="en-US" dirty="0"/>
              <a:t>物を準備したのか？</a:t>
            </a:r>
            <a:endParaRPr kumimoji="1" lang="en-US" altLang="ja-JP" dirty="0"/>
          </a:p>
          <a:p>
            <a:endParaRPr kumimoji="1" lang="en-US" altLang="ja-JP" dirty="0"/>
          </a:p>
          <a:p>
            <a:r>
              <a:rPr kumimoji="1" lang="ja-JP" altLang="en-US" dirty="0"/>
              <a:t>そこからさらにどんな様子が見られたのか？が大切です。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8978D9BB-D8F6-4AD8-A20A-857268B7508A}" type="slidenum">
              <a:rPr kumimoji="1" lang="ja-JP" altLang="en-US" smtClean="0"/>
              <a:t>1</a:t>
            </a:fld>
            <a:endParaRPr kumimoji="1" lang="ja-JP" altLang="en-US"/>
          </a:p>
        </p:txBody>
      </p:sp>
    </p:spTree>
    <p:extLst>
      <p:ext uri="{BB962C8B-B14F-4D97-AF65-F5344CB8AC3E}">
        <p14:creationId xmlns:p14="http://schemas.microsoft.com/office/powerpoint/2010/main" val="3845868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978D9BB-D8F6-4AD8-A20A-857268B7508A}" type="slidenum">
              <a:rPr kumimoji="1" lang="ja-JP" altLang="en-US" smtClean="0"/>
              <a:t>5</a:t>
            </a:fld>
            <a:endParaRPr kumimoji="1" lang="ja-JP" altLang="en-US"/>
          </a:p>
        </p:txBody>
      </p:sp>
    </p:spTree>
    <p:extLst>
      <p:ext uri="{BB962C8B-B14F-4D97-AF65-F5344CB8AC3E}">
        <p14:creationId xmlns:p14="http://schemas.microsoft.com/office/powerpoint/2010/main" val="3065390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jpeg"/><Relationship Id="rId4" Type="http://schemas.openxmlformats.org/officeDocument/2006/relationships/image" Target="../media/image16.jpeg"/><Relationship Id="rId9" Type="http://schemas.openxmlformats.org/officeDocument/2006/relationships/image" Target="../media/image31.jpeg"/></Relationships>
</file>

<file path=ppt/slides/_rels/slide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1.png"/><Relationship Id="rId7" Type="http://schemas.openxmlformats.org/officeDocument/2006/relationships/image" Target="../media/image29.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35.jpeg"/><Relationship Id="rId5" Type="http://schemas.openxmlformats.org/officeDocument/2006/relationships/image" Target="../media/image27.png"/><Relationship Id="rId10" Type="http://schemas.openxmlformats.org/officeDocument/2006/relationships/image" Target="../media/image34.jpeg"/><Relationship Id="rId4" Type="http://schemas.openxmlformats.org/officeDocument/2006/relationships/image" Target="../media/image22.svg"/><Relationship Id="rId9" Type="http://schemas.openxmlformats.org/officeDocument/2006/relationships/image" Target="../media/image33.jpe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 Type="http://schemas.openxmlformats.org/officeDocument/2006/relationships/notesSlide" Target="../notesSlides/notesSlide2.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sp>
        <p:nvSpPr>
          <p:cNvPr id="3" name="Freeform 3"/>
          <p:cNvSpPr/>
          <p:nvPr/>
        </p:nvSpPr>
        <p:spPr>
          <a:xfrm rot="3017480">
            <a:off x="851216" y="-743190"/>
            <a:ext cx="2260565" cy="2260565"/>
          </a:xfrm>
          <a:custGeom>
            <a:avLst/>
            <a:gdLst/>
            <a:ahLst/>
            <a:cxnLst/>
            <a:rect l="l" t="t" r="r" b="b"/>
            <a:pathLst>
              <a:path w="2260565" h="2260565">
                <a:moveTo>
                  <a:pt x="0" y="0"/>
                </a:moveTo>
                <a:lnTo>
                  <a:pt x="2260564" y="0"/>
                </a:lnTo>
                <a:lnTo>
                  <a:pt x="2260564" y="2260564"/>
                </a:lnTo>
                <a:lnTo>
                  <a:pt x="0" y="2260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6701701">
            <a:off x="16500407" y="6886689"/>
            <a:ext cx="3787359" cy="3787359"/>
          </a:xfrm>
          <a:custGeom>
            <a:avLst/>
            <a:gdLst/>
            <a:ahLst/>
            <a:cxnLst/>
            <a:rect l="l" t="t" r="r" b="b"/>
            <a:pathLst>
              <a:path w="3787359" h="3787359">
                <a:moveTo>
                  <a:pt x="0" y="0"/>
                </a:moveTo>
                <a:lnTo>
                  <a:pt x="3787359" y="0"/>
                </a:lnTo>
                <a:lnTo>
                  <a:pt x="3787359" y="3787359"/>
                </a:lnTo>
                <a:lnTo>
                  <a:pt x="0" y="37873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4135129">
            <a:off x="13994002" y="-1011915"/>
            <a:ext cx="2123759" cy="2123759"/>
          </a:xfrm>
          <a:custGeom>
            <a:avLst/>
            <a:gdLst/>
            <a:ahLst/>
            <a:cxnLst/>
            <a:rect l="l" t="t" r="r" b="b"/>
            <a:pathLst>
              <a:path w="2123759" h="2123759">
                <a:moveTo>
                  <a:pt x="0" y="0"/>
                </a:moveTo>
                <a:lnTo>
                  <a:pt x="2123759" y="0"/>
                </a:lnTo>
                <a:lnTo>
                  <a:pt x="2123759" y="2123759"/>
                </a:lnTo>
                <a:lnTo>
                  <a:pt x="0" y="21237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9667186" y="8699129"/>
            <a:ext cx="2524929" cy="2540809"/>
          </a:xfrm>
          <a:custGeom>
            <a:avLst/>
            <a:gdLst/>
            <a:ahLst/>
            <a:cxnLst/>
            <a:rect l="l" t="t" r="r" b="b"/>
            <a:pathLst>
              <a:path w="2524929" h="2540809">
                <a:moveTo>
                  <a:pt x="0" y="0"/>
                </a:moveTo>
                <a:lnTo>
                  <a:pt x="2524929" y="0"/>
                </a:lnTo>
                <a:lnTo>
                  <a:pt x="2524929" y="2540809"/>
                </a:lnTo>
                <a:lnTo>
                  <a:pt x="0" y="25408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rot="818472">
            <a:off x="17110850" y="2166962"/>
            <a:ext cx="1817850" cy="2175647"/>
            <a:chOff x="0" y="0"/>
            <a:chExt cx="2423800" cy="2900863"/>
          </a:xfrm>
        </p:grpSpPr>
        <p:sp>
          <p:nvSpPr>
            <p:cNvPr id="8" name="Freeform 8"/>
            <p:cNvSpPr/>
            <p:nvPr/>
          </p:nvSpPr>
          <p:spPr>
            <a:xfrm rot="2385737">
              <a:off x="1663661" y="-112753"/>
              <a:ext cx="253486" cy="1675938"/>
            </a:xfrm>
            <a:custGeom>
              <a:avLst/>
              <a:gdLst/>
              <a:ahLst/>
              <a:cxnLst/>
              <a:rect l="l" t="t" r="r" b="b"/>
              <a:pathLst>
                <a:path w="253486" h="1675938">
                  <a:moveTo>
                    <a:pt x="0" y="0"/>
                  </a:moveTo>
                  <a:lnTo>
                    <a:pt x="253486" y="0"/>
                  </a:lnTo>
                  <a:lnTo>
                    <a:pt x="253486" y="1675938"/>
                  </a:lnTo>
                  <a:lnTo>
                    <a:pt x="0" y="16759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2385737">
              <a:off x="506653" y="1337678"/>
              <a:ext cx="253486" cy="1675938"/>
            </a:xfrm>
            <a:custGeom>
              <a:avLst/>
              <a:gdLst/>
              <a:ahLst/>
              <a:cxnLst/>
              <a:rect l="l" t="t" r="r" b="b"/>
              <a:pathLst>
                <a:path w="253486" h="1675938">
                  <a:moveTo>
                    <a:pt x="0" y="0"/>
                  </a:moveTo>
                  <a:lnTo>
                    <a:pt x="253486" y="0"/>
                  </a:lnTo>
                  <a:lnTo>
                    <a:pt x="253486" y="1675938"/>
                  </a:lnTo>
                  <a:lnTo>
                    <a:pt x="0" y="16759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0" name="Freeform 10"/>
          <p:cNvSpPr/>
          <p:nvPr/>
        </p:nvSpPr>
        <p:spPr>
          <a:xfrm>
            <a:off x="14955568" y="8113394"/>
            <a:ext cx="2505143" cy="2505143"/>
          </a:xfrm>
          <a:custGeom>
            <a:avLst/>
            <a:gdLst/>
            <a:ahLst/>
            <a:cxnLst/>
            <a:rect l="l" t="t" r="r" b="b"/>
            <a:pathLst>
              <a:path w="2505143" h="2505143">
                <a:moveTo>
                  <a:pt x="0" y="0"/>
                </a:moveTo>
                <a:lnTo>
                  <a:pt x="2505143" y="0"/>
                </a:lnTo>
                <a:lnTo>
                  <a:pt x="2505143" y="2505142"/>
                </a:lnTo>
                <a:lnTo>
                  <a:pt x="0" y="25051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1" name="Group 11"/>
          <p:cNvGrpSpPr/>
          <p:nvPr/>
        </p:nvGrpSpPr>
        <p:grpSpPr>
          <a:xfrm rot="818472">
            <a:off x="4854969" y="8964045"/>
            <a:ext cx="1817850" cy="2175647"/>
            <a:chOff x="0" y="0"/>
            <a:chExt cx="2423800" cy="2900863"/>
          </a:xfrm>
        </p:grpSpPr>
        <p:sp>
          <p:nvSpPr>
            <p:cNvPr id="12" name="Freeform 12"/>
            <p:cNvSpPr/>
            <p:nvPr/>
          </p:nvSpPr>
          <p:spPr>
            <a:xfrm rot="2385737">
              <a:off x="1663661" y="-112753"/>
              <a:ext cx="253486" cy="1675938"/>
            </a:xfrm>
            <a:custGeom>
              <a:avLst/>
              <a:gdLst/>
              <a:ahLst/>
              <a:cxnLst/>
              <a:rect l="l" t="t" r="r" b="b"/>
              <a:pathLst>
                <a:path w="253486" h="1675938">
                  <a:moveTo>
                    <a:pt x="0" y="0"/>
                  </a:moveTo>
                  <a:lnTo>
                    <a:pt x="253486" y="0"/>
                  </a:lnTo>
                  <a:lnTo>
                    <a:pt x="253486" y="1675938"/>
                  </a:lnTo>
                  <a:lnTo>
                    <a:pt x="0" y="16759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rot="2385737">
              <a:off x="506653" y="1337678"/>
              <a:ext cx="253486" cy="1675938"/>
            </a:xfrm>
            <a:custGeom>
              <a:avLst/>
              <a:gdLst/>
              <a:ahLst/>
              <a:cxnLst/>
              <a:rect l="l" t="t" r="r" b="b"/>
              <a:pathLst>
                <a:path w="253486" h="1675938">
                  <a:moveTo>
                    <a:pt x="0" y="0"/>
                  </a:moveTo>
                  <a:lnTo>
                    <a:pt x="253486" y="0"/>
                  </a:lnTo>
                  <a:lnTo>
                    <a:pt x="253486" y="1675938"/>
                  </a:lnTo>
                  <a:lnTo>
                    <a:pt x="0" y="16759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4" name="Freeform 14"/>
          <p:cNvSpPr/>
          <p:nvPr/>
        </p:nvSpPr>
        <p:spPr>
          <a:xfrm>
            <a:off x="685916" y="741829"/>
            <a:ext cx="2887231" cy="2887231"/>
          </a:xfrm>
          <a:custGeom>
            <a:avLst/>
            <a:gdLst/>
            <a:ahLst/>
            <a:cxnLst/>
            <a:rect l="l" t="t" r="r" b="b"/>
            <a:pathLst>
              <a:path w="2887231" h="2887231">
                <a:moveTo>
                  <a:pt x="0" y="0"/>
                </a:moveTo>
                <a:lnTo>
                  <a:pt x="2887231" y="0"/>
                </a:lnTo>
                <a:lnTo>
                  <a:pt x="2887231" y="2887231"/>
                </a:lnTo>
                <a:lnTo>
                  <a:pt x="0" y="28872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rot="-3813385">
            <a:off x="-808344" y="6918320"/>
            <a:ext cx="2396385" cy="2411457"/>
          </a:xfrm>
          <a:custGeom>
            <a:avLst/>
            <a:gdLst/>
            <a:ahLst/>
            <a:cxnLst/>
            <a:rect l="l" t="t" r="r" b="b"/>
            <a:pathLst>
              <a:path w="2396385" h="2411457">
                <a:moveTo>
                  <a:pt x="0" y="0"/>
                </a:moveTo>
                <a:lnTo>
                  <a:pt x="2396385" y="0"/>
                </a:lnTo>
                <a:lnTo>
                  <a:pt x="2396385" y="2411457"/>
                </a:lnTo>
                <a:lnTo>
                  <a:pt x="0" y="24114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6" name="Group 16"/>
          <p:cNvGrpSpPr/>
          <p:nvPr/>
        </p:nvGrpSpPr>
        <p:grpSpPr>
          <a:xfrm rot="818472">
            <a:off x="-371252" y="6113776"/>
            <a:ext cx="2106652" cy="2521293"/>
            <a:chOff x="0" y="0"/>
            <a:chExt cx="2808870" cy="3361724"/>
          </a:xfrm>
        </p:grpSpPr>
        <p:sp>
          <p:nvSpPr>
            <p:cNvPr id="17" name="Freeform 17"/>
            <p:cNvSpPr/>
            <p:nvPr/>
          </p:nvSpPr>
          <p:spPr>
            <a:xfrm rot="2385737">
              <a:off x="1927968" y="-130666"/>
              <a:ext cx="293757" cy="1942195"/>
            </a:xfrm>
            <a:custGeom>
              <a:avLst/>
              <a:gdLst/>
              <a:ahLst/>
              <a:cxnLst/>
              <a:rect l="l" t="t" r="r" b="b"/>
              <a:pathLst>
                <a:path w="293757" h="1942195">
                  <a:moveTo>
                    <a:pt x="0" y="0"/>
                  </a:moveTo>
                  <a:lnTo>
                    <a:pt x="293757" y="0"/>
                  </a:lnTo>
                  <a:lnTo>
                    <a:pt x="293757" y="1942194"/>
                  </a:lnTo>
                  <a:lnTo>
                    <a:pt x="0" y="19421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Freeform 18"/>
            <p:cNvSpPr/>
            <p:nvPr/>
          </p:nvSpPr>
          <p:spPr>
            <a:xfrm rot="2385737">
              <a:off x="587145" y="1550196"/>
              <a:ext cx="293757" cy="1942195"/>
            </a:xfrm>
            <a:custGeom>
              <a:avLst/>
              <a:gdLst/>
              <a:ahLst/>
              <a:cxnLst/>
              <a:rect l="l" t="t" r="r" b="b"/>
              <a:pathLst>
                <a:path w="293757" h="1942195">
                  <a:moveTo>
                    <a:pt x="0" y="0"/>
                  </a:moveTo>
                  <a:lnTo>
                    <a:pt x="293757" y="0"/>
                  </a:lnTo>
                  <a:lnTo>
                    <a:pt x="293757" y="1942195"/>
                  </a:lnTo>
                  <a:lnTo>
                    <a:pt x="0" y="19421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9" name="Freeform 19"/>
          <p:cNvSpPr/>
          <p:nvPr/>
        </p:nvSpPr>
        <p:spPr>
          <a:xfrm rot="-3813385">
            <a:off x="17174348" y="9143636"/>
            <a:ext cx="1354147" cy="1362663"/>
          </a:xfrm>
          <a:custGeom>
            <a:avLst/>
            <a:gdLst/>
            <a:ahLst/>
            <a:cxnLst/>
            <a:rect l="l" t="t" r="r" b="b"/>
            <a:pathLst>
              <a:path w="1354147" h="1362663">
                <a:moveTo>
                  <a:pt x="0" y="0"/>
                </a:moveTo>
                <a:lnTo>
                  <a:pt x="1354147" y="0"/>
                </a:lnTo>
                <a:lnTo>
                  <a:pt x="1354147" y="1362663"/>
                </a:lnTo>
                <a:lnTo>
                  <a:pt x="0" y="136266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0" name="Freeform 20"/>
          <p:cNvSpPr/>
          <p:nvPr/>
        </p:nvSpPr>
        <p:spPr>
          <a:xfrm rot="5400000">
            <a:off x="16879936" y="-59105"/>
            <a:ext cx="1620199" cy="1620199"/>
          </a:xfrm>
          <a:custGeom>
            <a:avLst/>
            <a:gdLst/>
            <a:ahLst/>
            <a:cxnLst/>
            <a:rect l="l" t="t" r="r" b="b"/>
            <a:pathLst>
              <a:path w="1620199" h="1620199">
                <a:moveTo>
                  <a:pt x="0" y="0"/>
                </a:moveTo>
                <a:lnTo>
                  <a:pt x="1620199" y="0"/>
                </a:lnTo>
                <a:lnTo>
                  <a:pt x="1620199" y="1620199"/>
                </a:lnTo>
                <a:lnTo>
                  <a:pt x="0" y="16201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1" name="Freeform 21"/>
          <p:cNvSpPr/>
          <p:nvPr/>
        </p:nvSpPr>
        <p:spPr>
          <a:xfrm rot="-1337290">
            <a:off x="4443415" y="440143"/>
            <a:ext cx="1139839" cy="1177114"/>
          </a:xfrm>
          <a:custGeom>
            <a:avLst/>
            <a:gdLst/>
            <a:ahLst/>
            <a:cxnLst/>
            <a:rect l="l" t="t" r="r" b="b"/>
            <a:pathLst>
              <a:path w="1139839" h="1177114">
                <a:moveTo>
                  <a:pt x="0" y="0"/>
                </a:moveTo>
                <a:lnTo>
                  <a:pt x="1139839" y="0"/>
                </a:lnTo>
                <a:lnTo>
                  <a:pt x="1139839" y="1177114"/>
                </a:lnTo>
                <a:lnTo>
                  <a:pt x="0" y="117711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2" name="Freeform 22"/>
          <p:cNvSpPr/>
          <p:nvPr/>
        </p:nvSpPr>
        <p:spPr>
          <a:xfrm rot="9846490">
            <a:off x="1534169" y="8909169"/>
            <a:ext cx="937662" cy="968326"/>
          </a:xfrm>
          <a:custGeom>
            <a:avLst/>
            <a:gdLst/>
            <a:ahLst/>
            <a:cxnLst/>
            <a:rect l="l" t="t" r="r" b="b"/>
            <a:pathLst>
              <a:path w="937662" h="968326">
                <a:moveTo>
                  <a:pt x="0" y="0"/>
                </a:moveTo>
                <a:lnTo>
                  <a:pt x="937662" y="0"/>
                </a:lnTo>
                <a:lnTo>
                  <a:pt x="937662" y="968326"/>
                </a:lnTo>
                <a:lnTo>
                  <a:pt x="0" y="96832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3" name="Freeform 23"/>
          <p:cNvSpPr/>
          <p:nvPr/>
        </p:nvSpPr>
        <p:spPr>
          <a:xfrm rot="-3813385">
            <a:off x="12802088" y="-144748"/>
            <a:ext cx="1762072" cy="1773154"/>
          </a:xfrm>
          <a:custGeom>
            <a:avLst/>
            <a:gdLst/>
            <a:ahLst/>
            <a:cxnLst/>
            <a:rect l="l" t="t" r="r" b="b"/>
            <a:pathLst>
              <a:path w="1762072" h="1773154">
                <a:moveTo>
                  <a:pt x="0" y="0"/>
                </a:moveTo>
                <a:lnTo>
                  <a:pt x="1762072" y="0"/>
                </a:lnTo>
                <a:lnTo>
                  <a:pt x="1762072" y="1773154"/>
                </a:lnTo>
                <a:lnTo>
                  <a:pt x="0" y="177315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24" name="Group 24"/>
          <p:cNvGrpSpPr/>
          <p:nvPr/>
        </p:nvGrpSpPr>
        <p:grpSpPr>
          <a:xfrm rot="818472">
            <a:off x="7095236" y="-936602"/>
            <a:ext cx="1817850" cy="2175647"/>
            <a:chOff x="0" y="0"/>
            <a:chExt cx="2423800" cy="2900863"/>
          </a:xfrm>
        </p:grpSpPr>
        <p:sp>
          <p:nvSpPr>
            <p:cNvPr id="25" name="Freeform 25"/>
            <p:cNvSpPr/>
            <p:nvPr/>
          </p:nvSpPr>
          <p:spPr>
            <a:xfrm rot="2385737">
              <a:off x="1663661" y="-112753"/>
              <a:ext cx="253486" cy="1675938"/>
            </a:xfrm>
            <a:custGeom>
              <a:avLst/>
              <a:gdLst/>
              <a:ahLst/>
              <a:cxnLst/>
              <a:rect l="l" t="t" r="r" b="b"/>
              <a:pathLst>
                <a:path w="253486" h="1675938">
                  <a:moveTo>
                    <a:pt x="0" y="0"/>
                  </a:moveTo>
                  <a:lnTo>
                    <a:pt x="253486" y="0"/>
                  </a:lnTo>
                  <a:lnTo>
                    <a:pt x="253486" y="1675938"/>
                  </a:lnTo>
                  <a:lnTo>
                    <a:pt x="0" y="16759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Freeform 26"/>
            <p:cNvSpPr/>
            <p:nvPr/>
          </p:nvSpPr>
          <p:spPr>
            <a:xfrm rot="2385737">
              <a:off x="506653" y="1337678"/>
              <a:ext cx="253486" cy="1675938"/>
            </a:xfrm>
            <a:custGeom>
              <a:avLst/>
              <a:gdLst/>
              <a:ahLst/>
              <a:cxnLst/>
              <a:rect l="l" t="t" r="r" b="b"/>
              <a:pathLst>
                <a:path w="253486" h="1675938">
                  <a:moveTo>
                    <a:pt x="0" y="0"/>
                  </a:moveTo>
                  <a:lnTo>
                    <a:pt x="253486" y="0"/>
                  </a:lnTo>
                  <a:lnTo>
                    <a:pt x="253486" y="1675938"/>
                  </a:lnTo>
                  <a:lnTo>
                    <a:pt x="0" y="16759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27" name="Group 27"/>
          <p:cNvGrpSpPr/>
          <p:nvPr/>
        </p:nvGrpSpPr>
        <p:grpSpPr>
          <a:xfrm>
            <a:off x="2817790" y="2291729"/>
            <a:ext cx="12514576" cy="6173499"/>
            <a:chOff x="0" y="0"/>
            <a:chExt cx="3296020" cy="1625942"/>
          </a:xfrm>
        </p:grpSpPr>
        <p:sp>
          <p:nvSpPr>
            <p:cNvPr id="28" name="Freeform 28"/>
            <p:cNvSpPr/>
            <p:nvPr/>
          </p:nvSpPr>
          <p:spPr>
            <a:xfrm>
              <a:off x="0" y="0"/>
              <a:ext cx="3296020" cy="1625942"/>
            </a:xfrm>
            <a:custGeom>
              <a:avLst/>
              <a:gdLst/>
              <a:ahLst/>
              <a:cxnLst/>
              <a:rect l="l" t="t" r="r" b="b"/>
              <a:pathLst>
                <a:path w="3296020" h="1625942">
                  <a:moveTo>
                    <a:pt x="0" y="0"/>
                  </a:moveTo>
                  <a:lnTo>
                    <a:pt x="3296020" y="0"/>
                  </a:lnTo>
                  <a:lnTo>
                    <a:pt x="3296020" y="1625942"/>
                  </a:lnTo>
                  <a:lnTo>
                    <a:pt x="0" y="1625942"/>
                  </a:lnTo>
                  <a:close/>
                </a:path>
              </a:pathLst>
            </a:custGeom>
            <a:solidFill>
              <a:srgbClr val="0C4875"/>
            </a:solidFill>
          </p:spPr>
        </p:sp>
        <p:sp>
          <p:nvSpPr>
            <p:cNvPr id="29" name="TextBox 29"/>
            <p:cNvSpPr txBox="1"/>
            <p:nvPr/>
          </p:nvSpPr>
          <p:spPr>
            <a:xfrm>
              <a:off x="0" y="-219075"/>
              <a:ext cx="3296020" cy="1845017"/>
            </a:xfrm>
            <a:prstGeom prst="rect">
              <a:avLst/>
            </a:prstGeom>
          </p:spPr>
          <p:txBody>
            <a:bodyPr lIns="50800" tIns="50800" rIns="50800" bIns="50800" rtlCol="0" anchor="ctr"/>
            <a:lstStyle/>
            <a:p>
              <a:pPr algn="ctr">
                <a:lnSpc>
                  <a:spcPts val="2659"/>
                </a:lnSpc>
                <a:spcBef>
                  <a:spcPct val="0"/>
                </a:spcBef>
              </a:pPr>
              <a:endParaRPr/>
            </a:p>
          </p:txBody>
        </p:sp>
      </p:grpSp>
      <p:grpSp>
        <p:nvGrpSpPr>
          <p:cNvPr id="30" name="Group 30"/>
          <p:cNvGrpSpPr/>
          <p:nvPr/>
        </p:nvGrpSpPr>
        <p:grpSpPr>
          <a:xfrm>
            <a:off x="2586487" y="2071636"/>
            <a:ext cx="12514576" cy="6143728"/>
            <a:chOff x="0" y="0"/>
            <a:chExt cx="3296020" cy="1618101"/>
          </a:xfrm>
        </p:grpSpPr>
        <p:sp>
          <p:nvSpPr>
            <p:cNvPr id="31" name="Freeform 31"/>
            <p:cNvSpPr/>
            <p:nvPr/>
          </p:nvSpPr>
          <p:spPr>
            <a:xfrm>
              <a:off x="0" y="0"/>
              <a:ext cx="3296020" cy="1618101"/>
            </a:xfrm>
            <a:custGeom>
              <a:avLst/>
              <a:gdLst/>
              <a:ahLst/>
              <a:cxnLst/>
              <a:rect l="l" t="t" r="r" b="b"/>
              <a:pathLst>
                <a:path w="3296020" h="1618101">
                  <a:moveTo>
                    <a:pt x="0" y="0"/>
                  </a:moveTo>
                  <a:lnTo>
                    <a:pt x="3296020" y="0"/>
                  </a:lnTo>
                  <a:lnTo>
                    <a:pt x="3296020" y="1618101"/>
                  </a:lnTo>
                  <a:lnTo>
                    <a:pt x="0" y="1618101"/>
                  </a:lnTo>
                  <a:close/>
                </a:path>
              </a:pathLst>
            </a:custGeom>
            <a:solidFill>
              <a:srgbClr val="FFFFFF"/>
            </a:solidFill>
          </p:spPr>
        </p:sp>
        <p:sp>
          <p:nvSpPr>
            <p:cNvPr id="32" name="TextBox 32"/>
            <p:cNvSpPr txBox="1"/>
            <p:nvPr/>
          </p:nvSpPr>
          <p:spPr>
            <a:xfrm>
              <a:off x="0" y="-219075"/>
              <a:ext cx="3296020" cy="1837176"/>
            </a:xfrm>
            <a:prstGeom prst="rect">
              <a:avLst/>
            </a:prstGeom>
          </p:spPr>
          <p:txBody>
            <a:bodyPr lIns="50800" tIns="50800" rIns="50800" bIns="50800" rtlCol="0" anchor="ctr"/>
            <a:lstStyle/>
            <a:p>
              <a:pPr algn="ctr">
                <a:lnSpc>
                  <a:spcPts val="2659"/>
                </a:lnSpc>
                <a:spcBef>
                  <a:spcPct val="0"/>
                </a:spcBef>
              </a:pPr>
              <a:endParaRPr/>
            </a:p>
          </p:txBody>
        </p:sp>
      </p:grpSp>
      <p:sp>
        <p:nvSpPr>
          <p:cNvPr id="33" name="TextBox 33"/>
          <p:cNvSpPr txBox="1"/>
          <p:nvPr/>
        </p:nvSpPr>
        <p:spPr>
          <a:xfrm>
            <a:off x="4297036" y="4625285"/>
            <a:ext cx="9386088" cy="838243"/>
          </a:xfrm>
          <a:prstGeom prst="rect">
            <a:avLst/>
          </a:prstGeom>
        </p:spPr>
        <p:txBody>
          <a:bodyPr lIns="0" tIns="0" rIns="0" bIns="0" rtlCol="0" anchor="t">
            <a:spAutoFit/>
          </a:bodyPr>
          <a:lstStyle/>
          <a:p>
            <a:pPr algn="ctr">
              <a:lnSpc>
                <a:spcPts val="6922"/>
              </a:lnSpc>
            </a:pPr>
            <a:r>
              <a:rPr lang="ja-JP" altLang="en-US" sz="4944" b="1" spc="351" dirty="0">
                <a:solidFill>
                  <a:srgbClr val="0C4875"/>
                </a:solidFill>
                <a:latin typeface="源柔ゴシック Bold"/>
                <a:ea typeface="源柔ゴシック Bold"/>
                <a:cs typeface="源柔ゴシック Bold"/>
                <a:sym typeface="源柔ゴシック Bold"/>
              </a:rPr>
              <a:t>西原</a:t>
            </a:r>
            <a:r>
              <a:rPr lang="en-US" sz="4944" b="1" spc="351" dirty="0">
                <a:solidFill>
                  <a:srgbClr val="0C4875"/>
                </a:solidFill>
                <a:latin typeface="源柔ゴシック Bold"/>
                <a:ea typeface="源柔ゴシック Bold"/>
                <a:cs typeface="源柔ゴシック Bold"/>
                <a:sym typeface="源柔ゴシック Bold"/>
              </a:rPr>
              <a:t>りとるぱんぷきんず</a:t>
            </a:r>
          </a:p>
        </p:txBody>
      </p:sp>
      <p:sp>
        <p:nvSpPr>
          <p:cNvPr id="34" name="TextBox 34"/>
          <p:cNvSpPr txBox="1"/>
          <p:nvPr/>
        </p:nvSpPr>
        <p:spPr>
          <a:xfrm>
            <a:off x="4624055" y="3613791"/>
            <a:ext cx="8443113" cy="724418"/>
          </a:xfrm>
          <a:prstGeom prst="rect">
            <a:avLst/>
          </a:prstGeom>
        </p:spPr>
        <p:txBody>
          <a:bodyPr lIns="0" tIns="0" rIns="0" bIns="0" rtlCol="0" anchor="t">
            <a:spAutoFit/>
          </a:bodyPr>
          <a:lstStyle/>
          <a:p>
            <a:pPr algn="ctr">
              <a:lnSpc>
                <a:spcPts val="5748"/>
              </a:lnSpc>
            </a:pPr>
            <a:r>
              <a:rPr lang="en-US" sz="4106" b="1" spc="291">
                <a:solidFill>
                  <a:srgbClr val="0C4875"/>
                </a:solidFill>
                <a:latin typeface="源柔ゴシック Bold"/>
                <a:ea typeface="源柔ゴシック Bold"/>
                <a:cs typeface="源柔ゴシック Bold"/>
                <a:sym typeface="源柔ゴシック Bold"/>
              </a:rPr>
              <a:t>東京すくわくプログラム</a:t>
            </a:r>
          </a:p>
        </p:txBody>
      </p:sp>
      <p:sp>
        <p:nvSpPr>
          <p:cNvPr id="35" name="TextBox 35"/>
          <p:cNvSpPr txBox="1"/>
          <p:nvPr/>
        </p:nvSpPr>
        <p:spPr>
          <a:xfrm>
            <a:off x="3311198" y="6152629"/>
            <a:ext cx="11357764" cy="1769836"/>
          </a:xfrm>
          <a:prstGeom prst="rect">
            <a:avLst/>
          </a:prstGeom>
        </p:spPr>
        <p:txBody>
          <a:bodyPr lIns="0" tIns="0" rIns="0" bIns="0" rtlCol="0" anchor="t">
            <a:spAutoFit/>
          </a:bodyPr>
          <a:lstStyle/>
          <a:p>
            <a:pPr algn="ctr">
              <a:lnSpc>
                <a:spcPts val="6922"/>
              </a:lnSpc>
            </a:pPr>
            <a:r>
              <a:rPr lang="en-US" sz="4944" b="1" spc="351" dirty="0" err="1">
                <a:solidFill>
                  <a:srgbClr val="0C4875"/>
                </a:solidFill>
                <a:latin typeface="源柔ゴシック Bold"/>
                <a:ea typeface="源柔ゴシック Bold"/>
                <a:cs typeface="源柔ゴシック Bold"/>
                <a:sym typeface="源柔ゴシック Bold"/>
              </a:rPr>
              <a:t>令和</a:t>
            </a:r>
            <a:r>
              <a:rPr lang="ja-JP" altLang="en-US" sz="4944" b="1" spc="351" dirty="0">
                <a:solidFill>
                  <a:srgbClr val="0C4875"/>
                </a:solidFill>
                <a:latin typeface="源柔ゴシック Bold"/>
                <a:ea typeface="源柔ゴシック Bold"/>
                <a:cs typeface="源柔ゴシック Bold"/>
                <a:sym typeface="源柔ゴシック Bold"/>
              </a:rPr>
              <a:t>７</a:t>
            </a:r>
            <a:r>
              <a:rPr lang="en-US" sz="4944" b="1" spc="351" dirty="0" err="1">
                <a:solidFill>
                  <a:srgbClr val="0C4875"/>
                </a:solidFill>
                <a:latin typeface="源柔ゴシック Bold"/>
                <a:ea typeface="源柔ゴシック Bold"/>
                <a:cs typeface="源柔ゴシック Bold"/>
                <a:sym typeface="源柔ゴシック Bold"/>
              </a:rPr>
              <a:t>年度</a:t>
            </a:r>
            <a:r>
              <a:rPr lang="en-US" sz="4944" b="1" spc="351" dirty="0">
                <a:solidFill>
                  <a:srgbClr val="0C4875"/>
                </a:solidFill>
                <a:latin typeface="源柔ゴシック Bold"/>
                <a:ea typeface="源柔ゴシック Bold"/>
                <a:cs typeface="源柔ゴシック Bold"/>
                <a:sym typeface="源柔ゴシック Bold"/>
              </a:rPr>
              <a:t>　</a:t>
            </a:r>
          </a:p>
          <a:p>
            <a:pPr algn="ctr">
              <a:lnSpc>
                <a:spcPts val="6922"/>
              </a:lnSpc>
            </a:pPr>
            <a:r>
              <a:rPr lang="en-US" sz="4944" b="1" spc="351" dirty="0" err="1">
                <a:solidFill>
                  <a:srgbClr val="0C4875"/>
                </a:solidFill>
                <a:latin typeface="源柔ゴシック Bold"/>
                <a:ea typeface="源柔ゴシック Bold"/>
                <a:cs typeface="源柔ゴシック Bold"/>
                <a:sym typeface="源柔ゴシック Bold"/>
              </a:rPr>
              <a:t>テーマ</a:t>
            </a:r>
            <a:r>
              <a:rPr lang="ja-JP" altLang="en-US" sz="4944" b="1" spc="351" dirty="0">
                <a:solidFill>
                  <a:srgbClr val="0C4875"/>
                </a:solidFill>
                <a:latin typeface="源柔ゴシック Bold"/>
                <a:ea typeface="源柔ゴシック Bold"/>
                <a:cs typeface="源柔ゴシック Bold"/>
                <a:sym typeface="源柔ゴシック Bold"/>
              </a:rPr>
              <a:t>「光」</a:t>
            </a:r>
            <a:endParaRPr lang="en-US" sz="4944" b="1" spc="351" dirty="0">
              <a:solidFill>
                <a:srgbClr val="0C4875"/>
              </a:solidFill>
              <a:latin typeface="源柔ゴシック Bold"/>
              <a:ea typeface="源柔ゴシック Bold"/>
              <a:cs typeface="源柔ゴシック Bold"/>
              <a:sym typeface="源柔ゴシック 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650849"/>
          </a:xfrm>
          <a:custGeom>
            <a:avLst/>
            <a:gdLst/>
            <a:ahLst/>
            <a:cxnLst/>
            <a:rect l="l" t="t" r="r" b="b"/>
            <a:pathLst>
              <a:path w="18288000" h="650849">
                <a:moveTo>
                  <a:pt x="0" y="0"/>
                </a:moveTo>
                <a:lnTo>
                  <a:pt x="18288000" y="0"/>
                </a:lnTo>
                <a:lnTo>
                  <a:pt x="18288000" y="650849"/>
                </a:lnTo>
                <a:lnTo>
                  <a:pt x="0" y="650849"/>
                </a:lnTo>
                <a:lnTo>
                  <a:pt x="0" y="0"/>
                </a:lnTo>
                <a:close/>
              </a:path>
            </a:pathLst>
          </a:custGeom>
          <a:blipFill>
            <a:blip r:embed="rId2"/>
            <a:stretch>
              <a:fillRect t="-1177626" b="-594449"/>
            </a:stretch>
          </a:blipFill>
        </p:spPr>
      </p:sp>
      <p:sp>
        <p:nvSpPr>
          <p:cNvPr id="3" name="AutoShape 3"/>
          <p:cNvSpPr/>
          <p:nvPr/>
        </p:nvSpPr>
        <p:spPr>
          <a:xfrm>
            <a:off x="1077970" y="2103476"/>
            <a:ext cx="7405229" cy="0"/>
          </a:xfrm>
          <a:prstGeom prst="line">
            <a:avLst/>
          </a:prstGeom>
          <a:ln w="38100" cap="flat">
            <a:solidFill>
              <a:srgbClr val="A3CFF0"/>
            </a:solidFill>
            <a:prstDash val="solid"/>
            <a:headEnd type="none" w="sm" len="sm"/>
            <a:tailEnd type="none" w="sm" len="sm"/>
          </a:ln>
        </p:spPr>
      </p:sp>
      <p:grpSp>
        <p:nvGrpSpPr>
          <p:cNvPr id="4" name="Group 4"/>
          <p:cNvGrpSpPr/>
          <p:nvPr/>
        </p:nvGrpSpPr>
        <p:grpSpPr>
          <a:xfrm rot="5400000">
            <a:off x="4780" y="1242425"/>
            <a:ext cx="685474" cy="695034"/>
            <a:chOff x="0" y="0"/>
            <a:chExt cx="801621" cy="812800"/>
          </a:xfrm>
        </p:grpSpPr>
        <p:sp>
          <p:nvSpPr>
            <p:cNvPr id="5" name="Freeform 5"/>
            <p:cNvSpPr/>
            <p:nvPr/>
          </p:nvSpPr>
          <p:spPr>
            <a:xfrm>
              <a:off x="0" y="0"/>
              <a:ext cx="801621" cy="812800"/>
            </a:xfrm>
            <a:custGeom>
              <a:avLst/>
              <a:gdLst/>
              <a:ahLst/>
              <a:cxnLst/>
              <a:rect l="l" t="t" r="r" b="b"/>
              <a:pathLst>
                <a:path w="801621" h="812800">
                  <a:moveTo>
                    <a:pt x="267351" y="19070"/>
                  </a:moveTo>
                  <a:cubicBezTo>
                    <a:pt x="308316" y="7556"/>
                    <a:pt x="355170" y="0"/>
                    <a:pt x="401026" y="0"/>
                  </a:cubicBezTo>
                  <a:cubicBezTo>
                    <a:pt x="446884" y="0"/>
                    <a:pt x="491010" y="6476"/>
                    <a:pt x="531673" y="17990"/>
                  </a:cubicBezTo>
                  <a:cubicBezTo>
                    <a:pt x="532540" y="18350"/>
                    <a:pt x="533405" y="18350"/>
                    <a:pt x="534269" y="18710"/>
                  </a:cubicBezTo>
                  <a:cubicBezTo>
                    <a:pt x="686980" y="64765"/>
                    <a:pt x="799458" y="186379"/>
                    <a:pt x="801621" y="328502"/>
                  </a:cubicBezTo>
                  <a:lnTo>
                    <a:pt x="801621" y="812800"/>
                  </a:lnTo>
                  <a:lnTo>
                    <a:pt x="0" y="812800"/>
                  </a:lnTo>
                  <a:lnTo>
                    <a:pt x="0" y="328861"/>
                  </a:lnTo>
                  <a:cubicBezTo>
                    <a:pt x="2163" y="185660"/>
                    <a:pt x="112910" y="64045"/>
                    <a:pt x="267351" y="19070"/>
                  </a:cubicBezTo>
                  <a:close/>
                </a:path>
              </a:pathLst>
            </a:custGeom>
            <a:solidFill>
              <a:srgbClr val="A3CFF0"/>
            </a:solidFill>
          </p:spPr>
        </p:sp>
        <p:sp>
          <p:nvSpPr>
            <p:cNvPr id="6" name="TextBox 6"/>
            <p:cNvSpPr txBox="1"/>
            <p:nvPr/>
          </p:nvSpPr>
          <p:spPr>
            <a:xfrm>
              <a:off x="0" y="3175"/>
              <a:ext cx="801621" cy="809625"/>
            </a:xfrm>
            <a:prstGeom prst="rect">
              <a:avLst/>
            </a:prstGeom>
          </p:spPr>
          <p:txBody>
            <a:bodyPr lIns="50800" tIns="50800" rIns="50800" bIns="50800" rtlCol="0" anchor="ctr"/>
            <a:lstStyle/>
            <a:p>
              <a:pPr algn="ctr">
                <a:lnSpc>
                  <a:spcPts val="3936"/>
                </a:lnSpc>
              </a:pPr>
              <a:endParaRPr/>
            </a:p>
          </p:txBody>
        </p:sp>
      </p:grpSp>
      <p:sp>
        <p:nvSpPr>
          <p:cNvPr id="7" name="Freeform 7"/>
          <p:cNvSpPr/>
          <p:nvPr/>
        </p:nvSpPr>
        <p:spPr>
          <a:xfrm>
            <a:off x="0" y="9636151"/>
            <a:ext cx="18288000" cy="650849"/>
          </a:xfrm>
          <a:custGeom>
            <a:avLst/>
            <a:gdLst/>
            <a:ahLst/>
            <a:cxnLst/>
            <a:rect l="l" t="t" r="r" b="b"/>
            <a:pathLst>
              <a:path w="18288000" h="650849">
                <a:moveTo>
                  <a:pt x="0" y="0"/>
                </a:moveTo>
                <a:lnTo>
                  <a:pt x="18288000" y="0"/>
                </a:lnTo>
                <a:lnTo>
                  <a:pt x="18288000" y="650849"/>
                </a:lnTo>
                <a:lnTo>
                  <a:pt x="0" y="650849"/>
                </a:lnTo>
                <a:lnTo>
                  <a:pt x="0" y="0"/>
                </a:lnTo>
                <a:close/>
              </a:path>
            </a:pathLst>
          </a:custGeom>
          <a:blipFill>
            <a:blip r:embed="rId2"/>
            <a:stretch>
              <a:fillRect t="-1177626" b="-594449"/>
            </a:stretch>
          </a:blipFill>
        </p:spPr>
      </p:sp>
      <p:grpSp>
        <p:nvGrpSpPr>
          <p:cNvPr id="8" name="Group 8"/>
          <p:cNvGrpSpPr/>
          <p:nvPr/>
        </p:nvGrpSpPr>
        <p:grpSpPr>
          <a:xfrm>
            <a:off x="1077970" y="2615447"/>
            <a:ext cx="1471288" cy="1471288"/>
            <a:chOff x="0" y="0"/>
            <a:chExt cx="387500" cy="387500"/>
          </a:xfrm>
        </p:grpSpPr>
        <p:sp>
          <p:nvSpPr>
            <p:cNvPr id="9" name="Freeform 9"/>
            <p:cNvSpPr/>
            <p:nvPr/>
          </p:nvSpPr>
          <p:spPr>
            <a:xfrm>
              <a:off x="0" y="0"/>
              <a:ext cx="387500" cy="387500"/>
            </a:xfrm>
            <a:custGeom>
              <a:avLst/>
              <a:gdLst/>
              <a:ahLst/>
              <a:cxnLst/>
              <a:rect l="l" t="t" r="r" b="b"/>
              <a:pathLst>
                <a:path w="387500" h="387500">
                  <a:moveTo>
                    <a:pt x="152598" y="0"/>
                  </a:moveTo>
                  <a:lnTo>
                    <a:pt x="234902" y="0"/>
                  </a:lnTo>
                  <a:cubicBezTo>
                    <a:pt x="319179" y="0"/>
                    <a:pt x="387500" y="68320"/>
                    <a:pt x="387500" y="152598"/>
                  </a:cubicBezTo>
                  <a:lnTo>
                    <a:pt x="387500" y="234902"/>
                  </a:lnTo>
                  <a:cubicBezTo>
                    <a:pt x="387500" y="319179"/>
                    <a:pt x="319179" y="387500"/>
                    <a:pt x="234902" y="387500"/>
                  </a:cubicBezTo>
                  <a:lnTo>
                    <a:pt x="152598" y="387500"/>
                  </a:lnTo>
                  <a:cubicBezTo>
                    <a:pt x="68320" y="387500"/>
                    <a:pt x="0" y="319179"/>
                    <a:pt x="0" y="234902"/>
                  </a:cubicBezTo>
                  <a:lnTo>
                    <a:pt x="0" y="152598"/>
                  </a:lnTo>
                  <a:cubicBezTo>
                    <a:pt x="0" y="68320"/>
                    <a:pt x="68320" y="0"/>
                    <a:pt x="152598" y="0"/>
                  </a:cubicBezTo>
                  <a:close/>
                </a:path>
              </a:pathLst>
            </a:custGeom>
            <a:solidFill>
              <a:srgbClr val="B4DFFF"/>
            </a:solidFill>
          </p:spPr>
        </p:sp>
        <p:sp>
          <p:nvSpPr>
            <p:cNvPr id="10" name="TextBox 10"/>
            <p:cNvSpPr txBox="1"/>
            <p:nvPr/>
          </p:nvSpPr>
          <p:spPr>
            <a:xfrm>
              <a:off x="0" y="-123825"/>
              <a:ext cx="387500" cy="511325"/>
            </a:xfrm>
            <a:prstGeom prst="rect">
              <a:avLst/>
            </a:prstGeom>
          </p:spPr>
          <p:txBody>
            <a:bodyPr lIns="50800" tIns="50800" rIns="50800" bIns="50800" rtlCol="0" anchor="ctr"/>
            <a:lstStyle/>
            <a:p>
              <a:pPr algn="ctr">
                <a:lnSpc>
                  <a:spcPts val="3936"/>
                </a:lnSpc>
              </a:pPr>
              <a:endParaRPr/>
            </a:p>
          </p:txBody>
        </p:sp>
      </p:grpSp>
      <p:sp>
        <p:nvSpPr>
          <p:cNvPr id="11" name="Freeform 11"/>
          <p:cNvSpPr/>
          <p:nvPr/>
        </p:nvSpPr>
        <p:spPr>
          <a:xfrm>
            <a:off x="1315365" y="2794886"/>
            <a:ext cx="996498" cy="979060"/>
          </a:xfrm>
          <a:custGeom>
            <a:avLst/>
            <a:gdLst/>
            <a:ahLst/>
            <a:cxnLst/>
            <a:rect l="l" t="t" r="r" b="b"/>
            <a:pathLst>
              <a:path w="996498" h="979060">
                <a:moveTo>
                  <a:pt x="0" y="0"/>
                </a:moveTo>
                <a:lnTo>
                  <a:pt x="996498" y="0"/>
                </a:lnTo>
                <a:lnTo>
                  <a:pt x="996498" y="979060"/>
                </a:lnTo>
                <a:lnTo>
                  <a:pt x="0" y="9790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2" name="Group 12"/>
          <p:cNvGrpSpPr/>
          <p:nvPr/>
        </p:nvGrpSpPr>
        <p:grpSpPr>
          <a:xfrm>
            <a:off x="1028700" y="5048760"/>
            <a:ext cx="1471288" cy="1471288"/>
            <a:chOff x="0" y="0"/>
            <a:chExt cx="387500" cy="387500"/>
          </a:xfrm>
        </p:grpSpPr>
        <p:sp>
          <p:nvSpPr>
            <p:cNvPr id="13" name="Freeform 13"/>
            <p:cNvSpPr/>
            <p:nvPr/>
          </p:nvSpPr>
          <p:spPr>
            <a:xfrm>
              <a:off x="0" y="0"/>
              <a:ext cx="387500" cy="387500"/>
            </a:xfrm>
            <a:custGeom>
              <a:avLst/>
              <a:gdLst/>
              <a:ahLst/>
              <a:cxnLst/>
              <a:rect l="l" t="t" r="r" b="b"/>
              <a:pathLst>
                <a:path w="387500" h="387500">
                  <a:moveTo>
                    <a:pt x="152598" y="0"/>
                  </a:moveTo>
                  <a:lnTo>
                    <a:pt x="234902" y="0"/>
                  </a:lnTo>
                  <a:cubicBezTo>
                    <a:pt x="319179" y="0"/>
                    <a:pt x="387500" y="68320"/>
                    <a:pt x="387500" y="152598"/>
                  </a:cubicBezTo>
                  <a:lnTo>
                    <a:pt x="387500" y="234902"/>
                  </a:lnTo>
                  <a:cubicBezTo>
                    <a:pt x="387500" y="319179"/>
                    <a:pt x="319179" y="387500"/>
                    <a:pt x="234902" y="387500"/>
                  </a:cubicBezTo>
                  <a:lnTo>
                    <a:pt x="152598" y="387500"/>
                  </a:lnTo>
                  <a:cubicBezTo>
                    <a:pt x="68320" y="387500"/>
                    <a:pt x="0" y="319179"/>
                    <a:pt x="0" y="234902"/>
                  </a:cubicBezTo>
                  <a:lnTo>
                    <a:pt x="0" y="152598"/>
                  </a:lnTo>
                  <a:cubicBezTo>
                    <a:pt x="0" y="68320"/>
                    <a:pt x="68320" y="0"/>
                    <a:pt x="152598" y="0"/>
                  </a:cubicBezTo>
                  <a:close/>
                </a:path>
              </a:pathLst>
            </a:custGeom>
            <a:solidFill>
              <a:srgbClr val="B4DFFF"/>
            </a:solidFill>
          </p:spPr>
        </p:sp>
        <p:sp>
          <p:nvSpPr>
            <p:cNvPr id="14" name="TextBox 14"/>
            <p:cNvSpPr txBox="1"/>
            <p:nvPr/>
          </p:nvSpPr>
          <p:spPr>
            <a:xfrm>
              <a:off x="0" y="-123825"/>
              <a:ext cx="387500" cy="511325"/>
            </a:xfrm>
            <a:prstGeom prst="rect">
              <a:avLst/>
            </a:prstGeom>
          </p:spPr>
          <p:txBody>
            <a:bodyPr lIns="50800" tIns="50800" rIns="50800" bIns="50800" rtlCol="0" anchor="ctr"/>
            <a:lstStyle/>
            <a:p>
              <a:pPr algn="ctr">
                <a:lnSpc>
                  <a:spcPts val="3936"/>
                </a:lnSpc>
              </a:pPr>
              <a:endParaRPr/>
            </a:p>
          </p:txBody>
        </p:sp>
      </p:grpSp>
      <p:grpSp>
        <p:nvGrpSpPr>
          <p:cNvPr id="15" name="Group 15"/>
          <p:cNvGrpSpPr/>
          <p:nvPr/>
        </p:nvGrpSpPr>
        <p:grpSpPr>
          <a:xfrm>
            <a:off x="1028700" y="7482073"/>
            <a:ext cx="1471288" cy="1471288"/>
            <a:chOff x="0" y="0"/>
            <a:chExt cx="387500" cy="387500"/>
          </a:xfrm>
        </p:grpSpPr>
        <p:sp>
          <p:nvSpPr>
            <p:cNvPr id="16" name="Freeform 16"/>
            <p:cNvSpPr/>
            <p:nvPr/>
          </p:nvSpPr>
          <p:spPr>
            <a:xfrm>
              <a:off x="0" y="0"/>
              <a:ext cx="387500" cy="387500"/>
            </a:xfrm>
            <a:custGeom>
              <a:avLst/>
              <a:gdLst/>
              <a:ahLst/>
              <a:cxnLst/>
              <a:rect l="l" t="t" r="r" b="b"/>
              <a:pathLst>
                <a:path w="387500" h="387500">
                  <a:moveTo>
                    <a:pt x="152598" y="0"/>
                  </a:moveTo>
                  <a:lnTo>
                    <a:pt x="234902" y="0"/>
                  </a:lnTo>
                  <a:cubicBezTo>
                    <a:pt x="319179" y="0"/>
                    <a:pt x="387500" y="68320"/>
                    <a:pt x="387500" y="152598"/>
                  </a:cubicBezTo>
                  <a:lnTo>
                    <a:pt x="387500" y="234902"/>
                  </a:lnTo>
                  <a:cubicBezTo>
                    <a:pt x="387500" y="319179"/>
                    <a:pt x="319179" y="387500"/>
                    <a:pt x="234902" y="387500"/>
                  </a:cubicBezTo>
                  <a:lnTo>
                    <a:pt x="152598" y="387500"/>
                  </a:lnTo>
                  <a:cubicBezTo>
                    <a:pt x="68320" y="387500"/>
                    <a:pt x="0" y="319179"/>
                    <a:pt x="0" y="234902"/>
                  </a:cubicBezTo>
                  <a:lnTo>
                    <a:pt x="0" y="152598"/>
                  </a:lnTo>
                  <a:cubicBezTo>
                    <a:pt x="0" y="68320"/>
                    <a:pt x="68320" y="0"/>
                    <a:pt x="152598" y="0"/>
                  </a:cubicBezTo>
                  <a:close/>
                </a:path>
              </a:pathLst>
            </a:custGeom>
            <a:solidFill>
              <a:srgbClr val="B4DFFF"/>
            </a:solidFill>
          </p:spPr>
        </p:sp>
        <p:sp>
          <p:nvSpPr>
            <p:cNvPr id="17" name="TextBox 17"/>
            <p:cNvSpPr txBox="1"/>
            <p:nvPr/>
          </p:nvSpPr>
          <p:spPr>
            <a:xfrm>
              <a:off x="0" y="-123825"/>
              <a:ext cx="387500" cy="511325"/>
            </a:xfrm>
            <a:prstGeom prst="rect">
              <a:avLst/>
            </a:prstGeom>
          </p:spPr>
          <p:txBody>
            <a:bodyPr lIns="50800" tIns="50800" rIns="50800" bIns="50800" rtlCol="0" anchor="ctr"/>
            <a:lstStyle/>
            <a:p>
              <a:pPr algn="ctr">
                <a:lnSpc>
                  <a:spcPts val="3936"/>
                </a:lnSpc>
              </a:pPr>
              <a:endParaRPr/>
            </a:p>
          </p:txBody>
        </p:sp>
      </p:grpSp>
      <p:sp>
        <p:nvSpPr>
          <p:cNvPr id="18" name="Freeform 18"/>
          <p:cNvSpPr/>
          <p:nvPr/>
        </p:nvSpPr>
        <p:spPr>
          <a:xfrm>
            <a:off x="1266095" y="7719468"/>
            <a:ext cx="996498" cy="996498"/>
          </a:xfrm>
          <a:custGeom>
            <a:avLst/>
            <a:gdLst/>
            <a:ahLst/>
            <a:cxnLst/>
            <a:rect l="l" t="t" r="r" b="b"/>
            <a:pathLst>
              <a:path w="996498" h="996498">
                <a:moveTo>
                  <a:pt x="0" y="0"/>
                </a:moveTo>
                <a:lnTo>
                  <a:pt x="996498" y="0"/>
                </a:lnTo>
                <a:lnTo>
                  <a:pt x="996498" y="996498"/>
                </a:lnTo>
                <a:lnTo>
                  <a:pt x="0" y="9964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Freeform 19"/>
          <p:cNvSpPr/>
          <p:nvPr/>
        </p:nvSpPr>
        <p:spPr>
          <a:xfrm>
            <a:off x="1223597" y="5238750"/>
            <a:ext cx="1081494" cy="1069328"/>
          </a:xfrm>
          <a:custGeom>
            <a:avLst/>
            <a:gdLst/>
            <a:ahLst/>
            <a:cxnLst/>
            <a:rect l="l" t="t" r="r" b="b"/>
            <a:pathLst>
              <a:path w="1081494" h="1069328">
                <a:moveTo>
                  <a:pt x="0" y="0"/>
                </a:moveTo>
                <a:lnTo>
                  <a:pt x="1081494" y="0"/>
                </a:lnTo>
                <a:lnTo>
                  <a:pt x="1081494" y="1069328"/>
                </a:lnTo>
                <a:lnTo>
                  <a:pt x="0" y="10693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TextBox 20"/>
          <p:cNvSpPr txBox="1"/>
          <p:nvPr/>
        </p:nvSpPr>
        <p:spPr>
          <a:xfrm>
            <a:off x="3157603" y="3133524"/>
            <a:ext cx="14101697" cy="473015"/>
          </a:xfrm>
          <a:prstGeom prst="rect">
            <a:avLst/>
          </a:prstGeom>
        </p:spPr>
        <p:txBody>
          <a:bodyPr lIns="0" tIns="0" rIns="0" bIns="0" rtlCol="0" anchor="t">
            <a:spAutoFit/>
          </a:bodyPr>
          <a:lstStyle/>
          <a:p>
            <a:pPr algn="l">
              <a:lnSpc>
                <a:spcPts val="4000"/>
              </a:lnSpc>
            </a:pPr>
            <a:r>
              <a:rPr lang="ja-JP" altLang="en-US" sz="2500" b="1" dirty="0">
                <a:solidFill>
                  <a:srgbClr val="000000"/>
                </a:solidFill>
                <a:latin typeface="源柔ゴシック Bold"/>
                <a:ea typeface="源柔ゴシック Bold"/>
                <a:cs typeface="源柔ゴシック Bold"/>
                <a:sym typeface="源柔ゴシック Bold"/>
              </a:rPr>
              <a:t>　</a:t>
            </a:r>
            <a:endParaRPr lang="en-US" sz="2500" b="1" dirty="0">
              <a:solidFill>
                <a:srgbClr val="000000"/>
              </a:solidFill>
              <a:latin typeface="源柔ゴシック Bold"/>
              <a:ea typeface="源柔ゴシック Bold"/>
              <a:cs typeface="源柔ゴシック Bold"/>
              <a:sym typeface="源柔ゴシック Bold"/>
            </a:endParaRPr>
          </a:p>
        </p:txBody>
      </p:sp>
      <p:sp>
        <p:nvSpPr>
          <p:cNvPr id="21" name="TextBox 21"/>
          <p:cNvSpPr txBox="1"/>
          <p:nvPr/>
        </p:nvSpPr>
        <p:spPr>
          <a:xfrm>
            <a:off x="3157603" y="2409784"/>
            <a:ext cx="6259931" cy="717514"/>
          </a:xfrm>
          <a:prstGeom prst="rect">
            <a:avLst/>
          </a:prstGeom>
        </p:spPr>
        <p:txBody>
          <a:bodyPr lIns="0" tIns="0" rIns="0" bIns="0" rtlCol="0" anchor="t">
            <a:spAutoFit/>
          </a:bodyPr>
          <a:lstStyle/>
          <a:p>
            <a:pPr algn="l">
              <a:lnSpc>
                <a:spcPts val="5600"/>
              </a:lnSpc>
            </a:pPr>
            <a:r>
              <a:rPr lang="en-US" sz="4000" b="1">
                <a:solidFill>
                  <a:srgbClr val="0C4875"/>
                </a:solidFill>
                <a:latin typeface="源柔ゴシック Bold"/>
                <a:ea typeface="源柔ゴシック Bold"/>
                <a:cs typeface="源柔ゴシック Bold"/>
                <a:sym typeface="源柔ゴシック Bold"/>
              </a:rPr>
              <a:t>設定理由</a:t>
            </a:r>
          </a:p>
        </p:txBody>
      </p:sp>
      <p:grpSp>
        <p:nvGrpSpPr>
          <p:cNvPr id="22" name="Group 22"/>
          <p:cNvGrpSpPr/>
          <p:nvPr/>
        </p:nvGrpSpPr>
        <p:grpSpPr>
          <a:xfrm>
            <a:off x="7946246" y="5825923"/>
            <a:ext cx="1471288" cy="1471288"/>
            <a:chOff x="0" y="0"/>
            <a:chExt cx="387500" cy="387500"/>
          </a:xfrm>
        </p:grpSpPr>
        <p:sp>
          <p:nvSpPr>
            <p:cNvPr id="23" name="Freeform 23"/>
            <p:cNvSpPr/>
            <p:nvPr/>
          </p:nvSpPr>
          <p:spPr>
            <a:xfrm>
              <a:off x="0" y="0"/>
              <a:ext cx="387500" cy="387500"/>
            </a:xfrm>
            <a:custGeom>
              <a:avLst/>
              <a:gdLst/>
              <a:ahLst/>
              <a:cxnLst/>
              <a:rect l="l" t="t" r="r" b="b"/>
              <a:pathLst>
                <a:path w="387500" h="387500">
                  <a:moveTo>
                    <a:pt x="152598" y="0"/>
                  </a:moveTo>
                  <a:lnTo>
                    <a:pt x="234902" y="0"/>
                  </a:lnTo>
                  <a:cubicBezTo>
                    <a:pt x="319179" y="0"/>
                    <a:pt x="387500" y="68320"/>
                    <a:pt x="387500" y="152598"/>
                  </a:cubicBezTo>
                  <a:lnTo>
                    <a:pt x="387500" y="234902"/>
                  </a:lnTo>
                  <a:cubicBezTo>
                    <a:pt x="387500" y="319179"/>
                    <a:pt x="319179" y="387500"/>
                    <a:pt x="234902" y="387500"/>
                  </a:cubicBezTo>
                  <a:lnTo>
                    <a:pt x="152598" y="387500"/>
                  </a:lnTo>
                  <a:cubicBezTo>
                    <a:pt x="68320" y="387500"/>
                    <a:pt x="0" y="319179"/>
                    <a:pt x="0" y="234902"/>
                  </a:cubicBezTo>
                  <a:lnTo>
                    <a:pt x="0" y="152598"/>
                  </a:lnTo>
                  <a:cubicBezTo>
                    <a:pt x="0" y="68320"/>
                    <a:pt x="68320" y="0"/>
                    <a:pt x="152598" y="0"/>
                  </a:cubicBezTo>
                  <a:close/>
                </a:path>
              </a:pathLst>
            </a:custGeom>
            <a:solidFill>
              <a:srgbClr val="B4DFFF"/>
            </a:solidFill>
          </p:spPr>
        </p:sp>
        <p:sp>
          <p:nvSpPr>
            <p:cNvPr id="24" name="TextBox 24"/>
            <p:cNvSpPr txBox="1"/>
            <p:nvPr/>
          </p:nvSpPr>
          <p:spPr>
            <a:xfrm>
              <a:off x="0" y="-123825"/>
              <a:ext cx="387500" cy="511325"/>
            </a:xfrm>
            <a:prstGeom prst="rect">
              <a:avLst/>
            </a:prstGeom>
          </p:spPr>
          <p:txBody>
            <a:bodyPr lIns="50800" tIns="50800" rIns="50800" bIns="50800" rtlCol="0" anchor="ctr"/>
            <a:lstStyle/>
            <a:p>
              <a:pPr algn="ctr">
                <a:lnSpc>
                  <a:spcPts val="3936"/>
                </a:lnSpc>
              </a:pPr>
              <a:endParaRPr/>
            </a:p>
          </p:txBody>
        </p:sp>
      </p:grpSp>
      <p:sp>
        <p:nvSpPr>
          <p:cNvPr id="25" name="Freeform 25"/>
          <p:cNvSpPr/>
          <p:nvPr/>
        </p:nvSpPr>
        <p:spPr>
          <a:xfrm>
            <a:off x="8038846" y="5984713"/>
            <a:ext cx="1286089" cy="1070669"/>
          </a:xfrm>
          <a:custGeom>
            <a:avLst/>
            <a:gdLst/>
            <a:ahLst/>
            <a:cxnLst/>
            <a:rect l="l" t="t" r="r" b="b"/>
            <a:pathLst>
              <a:path w="1286089" h="1070669">
                <a:moveTo>
                  <a:pt x="0" y="0"/>
                </a:moveTo>
                <a:lnTo>
                  <a:pt x="1286089" y="0"/>
                </a:lnTo>
                <a:lnTo>
                  <a:pt x="1286089" y="1070669"/>
                </a:lnTo>
                <a:lnTo>
                  <a:pt x="0" y="10706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6" name="TextBox 26"/>
          <p:cNvSpPr txBox="1"/>
          <p:nvPr/>
        </p:nvSpPr>
        <p:spPr>
          <a:xfrm>
            <a:off x="3157603" y="5585887"/>
            <a:ext cx="7458698" cy="473015"/>
          </a:xfrm>
          <a:prstGeom prst="rect">
            <a:avLst/>
          </a:prstGeom>
        </p:spPr>
        <p:txBody>
          <a:bodyPr lIns="0" tIns="0" rIns="0" bIns="0" rtlCol="0" anchor="t">
            <a:spAutoFit/>
          </a:bodyPr>
          <a:lstStyle/>
          <a:p>
            <a:pPr algn="l">
              <a:lnSpc>
                <a:spcPts val="4000"/>
              </a:lnSpc>
            </a:pPr>
            <a:r>
              <a:rPr lang="en-US" sz="2500" b="1" dirty="0">
                <a:solidFill>
                  <a:srgbClr val="000000"/>
                </a:solidFill>
                <a:latin typeface="源柔ゴシック Bold"/>
                <a:ea typeface="源柔ゴシック Bold"/>
                <a:cs typeface="源柔ゴシック Bold"/>
                <a:sym typeface="源柔ゴシック Bold"/>
              </a:rPr>
              <a:t>５歳児</a:t>
            </a:r>
          </a:p>
        </p:txBody>
      </p:sp>
      <p:sp>
        <p:nvSpPr>
          <p:cNvPr id="27" name="TextBox 27"/>
          <p:cNvSpPr txBox="1"/>
          <p:nvPr/>
        </p:nvSpPr>
        <p:spPr>
          <a:xfrm>
            <a:off x="3157603" y="4858848"/>
            <a:ext cx="6259931" cy="717514"/>
          </a:xfrm>
          <a:prstGeom prst="rect">
            <a:avLst/>
          </a:prstGeom>
        </p:spPr>
        <p:txBody>
          <a:bodyPr lIns="0" tIns="0" rIns="0" bIns="0" rtlCol="0" anchor="t">
            <a:spAutoFit/>
          </a:bodyPr>
          <a:lstStyle/>
          <a:p>
            <a:pPr algn="l">
              <a:lnSpc>
                <a:spcPts val="5600"/>
              </a:lnSpc>
            </a:pPr>
            <a:r>
              <a:rPr lang="en-US" sz="4000" b="1">
                <a:solidFill>
                  <a:srgbClr val="0C4875"/>
                </a:solidFill>
                <a:latin typeface="源柔ゴシック Bold"/>
                <a:ea typeface="源柔ゴシック Bold"/>
                <a:cs typeface="源柔ゴシック Bold"/>
                <a:sym typeface="源柔ゴシック Bold"/>
              </a:rPr>
              <a:t>対象クラス</a:t>
            </a:r>
          </a:p>
        </p:txBody>
      </p:sp>
      <p:sp>
        <p:nvSpPr>
          <p:cNvPr id="29" name="TextBox 29"/>
          <p:cNvSpPr txBox="1"/>
          <p:nvPr/>
        </p:nvSpPr>
        <p:spPr>
          <a:xfrm>
            <a:off x="3157603" y="7316261"/>
            <a:ext cx="6259931" cy="717514"/>
          </a:xfrm>
          <a:prstGeom prst="rect">
            <a:avLst/>
          </a:prstGeom>
        </p:spPr>
        <p:txBody>
          <a:bodyPr lIns="0" tIns="0" rIns="0" bIns="0" rtlCol="0" anchor="t">
            <a:spAutoFit/>
          </a:bodyPr>
          <a:lstStyle/>
          <a:p>
            <a:pPr algn="l">
              <a:lnSpc>
                <a:spcPts val="5600"/>
              </a:lnSpc>
            </a:pPr>
            <a:r>
              <a:rPr lang="en-US" sz="4000" b="1">
                <a:solidFill>
                  <a:srgbClr val="0C4875"/>
                </a:solidFill>
                <a:latin typeface="源柔ゴシック Bold"/>
                <a:ea typeface="源柔ゴシック Bold"/>
                <a:cs typeface="源柔ゴシック Bold"/>
                <a:sym typeface="源柔ゴシック Bold"/>
              </a:rPr>
              <a:t>準備物</a:t>
            </a:r>
          </a:p>
        </p:txBody>
      </p:sp>
      <p:sp>
        <p:nvSpPr>
          <p:cNvPr id="30" name="TextBox 30"/>
          <p:cNvSpPr txBox="1"/>
          <p:nvPr/>
        </p:nvSpPr>
        <p:spPr>
          <a:xfrm>
            <a:off x="695034" y="1039125"/>
            <a:ext cx="8448966" cy="838243"/>
          </a:xfrm>
          <a:prstGeom prst="rect">
            <a:avLst/>
          </a:prstGeom>
        </p:spPr>
        <p:txBody>
          <a:bodyPr wrap="square" lIns="0" tIns="0" rIns="0" bIns="0" rtlCol="0" anchor="t">
            <a:spAutoFit/>
          </a:bodyPr>
          <a:lstStyle/>
          <a:p>
            <a:pPr algn="ctr">
              <a:lnSpc>
                <a:spcPts val="6922"/>
              </a:lnSpc>
            </a:pPr>
            <a:r>
              <a:rPr lang="en-US" sz="4944" b="1" spc="351" dirty="0" err="1">
                <a:solidFill>
                  <a:srgbClr val="0C4875"/>
                </a:solidFill>
                <a:latin typeface="源柔ゴシック Bold"/>
                <a:ea typeface="源柔ゴシック Bold"/>
                <a:cs typeface="源柔ゴシック Bold"/>
                <a:sym typeface="源柔ゴシック Bold"/>
              </a:rPr>
              <a:t>テーマ</a:t>
            </a:r>
            <a:r>
              <a:rPr lang="ja-JP" altLang="en-US" sz="4944" b="1" spc="351" dirty="0">
                <a:solidFill>
                  <a:srgbClr val="0C4875"/>
                </a:solidFill>
                <a:latin typeface="源柔ゴシック Bold"/>
                <a:ea typeface="源柔ゴシック Bold"/>
                <a:cs typeface="源柔ゴシック Bold"/>
                <a:sym typeface="源柔ゴシック Bold"/>
              </a:rPr>
              <a:t>「光」</a:t>
            </a:r>
            <a:endParaRPr lang="en-US" sz="4944" b="1" spc="351" dirty="0">
              <a:solidFill>
                <a:srgbClr val="0C4875"/>
              </a:solidFill>
              <a:latin typeface="源柔ゴシック Bold"/>
              <a:ea typeface="源柔ゴシック Bold"/>
              <a:cs typeface="源柔ゴシック Bold"/>
              <a:sym typeface="源柔ゴシック Bold"/>
            </a:endParaRPr>
          </a:p>
        </p:txBody>
      </p:sp>
      <p:sp>
        <p:nvSpPr>
          <p:cNvPr id="31" name="TextBox 31"/>
          <p:cNvSpPr txBox="1"/>
          <p:nvPr/>
        </p:nvSpPr>
        <p:spPr>
          <a:xfrm>
            <a:off x="9800602" y="5595412"/>
            <a:ext cx="6259931" cy="717514"/>
          </a:xfrm>
          <a:prstGeom prst="rect">
            <a:avLst/>
          </a:prstGeom>
        </p:spPr>
        <p:txBody>
          <a:bodyPr lIns="0" tIns="0" rIns="0" bIns="0" rtlCol="0" anchor="t">
            <a:spAutoFit/>
          </a:bodyPr>
          <a:lstStyle/>
          <a:p>
            <a:pPr algn="l">
              <a:lnSpc>
                <a:spcPts val="5600"/>
              </a:lnSpc>
            </a:pPr>
            <a:r>
              <a:rPr lang="en-US" sz="4000" b="1">
                <a:solidFill>
                  <a:srgbClr val="0C4875"/>
                </a:solidFill>
                <a:latin typeface="源柔ゴシック Bold"/>
                <a:ea typeface="源柔ゴシック Bold"/>
                <a:cs typeface="源柔ゴシック Bold"/>
                <a:sym typeface="源柔ゴシック Bold"/>
              </a:rPr>
              <a:t>スケジュール</a:t>
            </a:r>
          </a:p>
        </p:txBody>
      </p:sp>
      <p:sp>
        <p:nvSpPr>
          <p:cNvPr id="32" name="TextBox 32"/>
          <p:cNvSpPr txBox="1"/>
          <p:nvPr/>
        </p:nvSpPr>
        <p:spPr>
          <a:xfrm>
            <a:off x="9800602" y="6699770"/>
            <a:ext cx="7887323" cy="1498936"/>
          </a:xfrm>
          <a:prstGeom prst="rect">
            <a:avLst/>
          </a:prstGeom>
        </p:spPr>
        <p:txBody>
          <a:bodyPr lIns="0" tIns="0" rIns="0" bIns="0" rtlCol="0" anchor="t">
            <a:spAutoFit/>
          </a:bodyPr>
          <a:lstStyle/>
          <a:p>
            <a:pPr algn="l">
              <a:lnSpc>
                <a:spcPts val="4000"/>
              </a:lnSpc>
            </a:pPr>
            <a:r>
              <a:rPr lang="ja-JP" altLang="en-US" sz="2500" b="1" dirty="0">
                <a:solidFill>
                  <a:srgbClr val="000000"/>
                </a:solidFill>
                <a:latin typeface="源柔ゴシック Bold"/>
                <a:ea typeface="源柔ゴシック Bold"/>
                <a:cs typeface="源柔ゴシック Bold"/>
                <a:sym typeface="源柔ゴシック Bold"/>
              </a:rPr>
              <a:t>・プロジェクターやライトを使って光遊びを楽しむ</a:t>
            </a:r>
            <a:endParaRPr lang="en-US" altLang="ja-JP" sz="2500" b="1" dirty="0">
              <a:solidFill>
                <a:srgbClr val="000000"/>
              </a:solidFill>
              <a:latin typeface="源柔ゴシック Bold"/>
              <a:ea typeface="源柔ゴシック Bold"/>
              <a:cs typeface="源柔ゴシック Bold"/>
              <a:sym typeface="源柔ゴシック Bold"/>
            </a:endParaRPr>
          </a:p>
          <a:p>
            <a:pPr algn="l">
              <a:lnSpc>
                <a:spcPts val="4000"/>
              </a:lnSpc>
            </a:pPr>
            <a:r>
              <a:rPr lang="ja-JP" altLang="en-US" sz="2500" b="1" dirty="0">
                <a:solidFill>
                  <a:srgbClr val="000000"/>
                </a:solidFill>
                <a:latin typeface="源柔ゴシック Bold"/>
                <a:ea typeface="源柔ゴシック Bold"/>
                <a:cs typeface="源柔ゴシック Bold"/>
                <a:sym typeface="源柔ゴシック Bold"/>
              </a:rPr>
              <a:t>・デジタル技術のテーマパーク施設で光の性質を</a:t>
            </a:r>
            <a:endParaRPr lang="en-US" altLang="ja-JP" sz="2500" b="1" dirty="0">
              <a:solidFill>
                <a:srgbClr val="000000"/>
              </a:solidFill>
              <a:latin typeface="源柔ゴシック Bold"/>
              <a:ea typeface="源柔ゴシック Bold"/>
              <a:cs typeface="源柔ゴシック Bold"/>
              <a:sym typeface="源柔ゴシック Bold"/>
            </a:endParaRPr>
          </a:p>
          <a:p>
            <a:pPr algn="l">
              <a:lnSpc>
                <a:spcPts val="4000"/>
              </a:lnSpc>
            </a:pPr>
            <a:r>
              <a:rPr lang="ja-JP" altLang="en-US" sz="2500" b="1" dirty="0">
                <a:solidFill>
                  <a:srgbClr val="000000"/>
                </a:solidFill>
                <a:latin typeface="源柔ゴシック Bold"/>
                <a:ea typeface="源柔ゴシック Bold"/>
                <a:cs typeface="源柔ゴシック Bold"/>
                <a:sym typeface="源柔ゴシック Bold"/>
              </a:rPr>
              <a:t>　学んだり興味の幅を広げる</a:t>
            </a:r>
            <a:endParaRPr lang="en-US" altLang="ja-JP" sz="2500" b="1" dirty="0">
              <a:solidFill>
                <a:srgbClr val="000000"/>
              </a:solidFill>
              <a:latin typeface="源柔ゴシック Bold"/>
              <a:ea typeface="源柔ゴシック Bold"/>
              <a:cs typeface="源柔ゴシック Bold"/>
              <a:sym typeface="源柔ゴシック Bold"/>
            </a:endParaRPr>
          </a:p>
        </p:txBody>
      </p:sp>
      <p:sp>
        <p:nvSpPr>
          <p:cNvPr id="33" name="TextBox 32">
            <a:extLst>
              <a:ext uri="{FF2B5EF4-FFF2-40B4-BE49-F238E27FC236}">
                <a16:creationId xmlns:a16="http://schemas.microsoft.com/office/drawing/2014/main" id="{AC5D87B5-6C06-3E66-91F7-3B280C9B4332}"/>
              </a:ext>
            </a:extLst>
          </p:cNvPr>
          <p:cNvSpPr txBox="1"/>
          <p:nvPr/>
        </p:nvSpPr>
        <p:spPr>
          <a:xfrm>
            <a:off x="3124946" y="3194935"/>
            <a:ext cx="10133854" cy="985976"/>
          </a:xfrm>
          <a:prstGeom prst="rect">
            <a:avLst/>
          </a:prstGeom>
        </p:spPr>
        <p:txBody>
          <a:bodyPr wrap="square" lIns="0" tIns="0" rIns="0" bIns="0" rtlCol="0" anchor="t">
            <a:spAutoFit/>
          </a:bodyPr>
          <a:lstStyle/>
          <a:p>
            <a:pPr algn="l">
              <a:lnSpc>
                <a:spcPts val="4000"/>
              </a:lnSpc>
            </a:pPr>
            <a:r>
              <a:rPr lang="ja-JP" altLang="en-US" sz="2500" b="1" dirty="0">
                <a:solidFill>
                  <a:srgbClr val="000000"/>
                </a:solidFill>
                <a:latin typeface="源柔ゴシック Bold"/>
                <a:ea typeface="源柔ゴシック Bold"/>
                <a:cs typeface="源柔ゴシック Bold"/>
                <a:sym typeface="源柔ゴシック Bold"/>
              </a:rPr>
              <a:t>　身体について特に五感を使って学んだ。</a:t>
            </a:r>
            <a:endParaRPr lang="en-US" altLang="ja-JP" sz="2500" b="1" dirty="0">
              <a:solidFill>
                <a:srgbClr val="000000"/>
              </a:solidFill>
              <a:latin typeface="源柔ゴシック Bold"/>
              <a:ea typeface="源柔ゴシック Bold"/>
              <a:cs typeface="源柔ゴシック Bold"/>
              <a:sym typeface="源柔ゴシック Bold"/>
            </a:endParaRPr>
          </a:p>
          <a:p>
            <a:pPr algn="l">
              <a:lnSpc>
                <a:spcPts val="4000"/>
              </a:lnSpc>
            </a:pPr>
            <a:r>
              <a:rPr lang="ja-JP" altLang="en-US" sz="2500" b="1" dirty="0">
                <a:solidFill>
                  <a:srgbClr val="000000"/>
                </a:solidFill>
                <a:latin typeface="源柔ゴシック Bold"/>
                <a:ea typeface="源柔ゴシック Bold"/>
                <a:cs typeface="源柔ゴシック Bold"/>
                <a:sym typeface="源柔ゴシック Bold"/>
              </a:rPr>
              <a:t>「音」では耳を通して活動を楽み、目を使って「光」の性質を知る。</a:t>
            </a:r>
            <a:endParaRPr lang="en-US" altLang="ja-JP" sz="2500" b="1" dirty="0">
              <a:solidFill>
                <a:srgbClr val="000000"/>
              </a:solidFill>
              <a:latin typeface="源柔ゴシック Bold"/>
              <a:ea typeface="源柔ゴシック Bold"/>
              <a:cs typeface="源柔ゴシック Bold"/>
              <a:sym typeface="源柔ゴシック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3CD79-7AB5-5E94-D6C7-57B685C4F442}"/>
            </a:ext>
          </a:extLst>
        </p:cNvPr>
        <p:cNvGrpSpPr/>
        <p:nvPr/>
      </p:nvGrpSpPr>
      <p:grpSpPr>
        <a:xfrm>
          <a:off x="0" y="0"/>
          <a:ext cx="0" cy="0"/>
          <a:chOff x="0" y="0"/>
          <a:chExt cx="0" cy="0"/>
        </a:xfrm>
      </p:grpSpPr>
      <p:pic>
        <p:nvPicPr>
          <p:cNvPr id="61" name="図 60">
            <a:extLst>
              <a:ext uri="{FF2B5EF4-FFF2-40B4-BE49-F238E27FC236}">
                <a16:creationId xmlns:a16="http://schemas.microsoft.com/office/drawing/2014/main" id="{7A5D78F1-D20E-153E-7C8C-4EF855E0AD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03552" y="2853159"/>
            <a:ext cx="3412719" cy="2559539"/>
          </a:xfrm>
          <a:prstGeom prst="rect">
            <a:avLst/>
          </a:prstGeom>
        </p:spPr>
      </p:pic>
      <p:pic>
        <p:nvPicPr>
          <p:cNvPr id="65" name="図 64">
            <a:extLst>
              <a:ext uri="{FF2B5EF4-FFF2-40B4-BE49-F238E27FC236}">
                <a16:creationId xmlns:a16="http://schemas.microsoft.com/office/drawing/2014/main" id="{07AF12D3-BD6E-EC5D-4B03-7D11C90799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133" y="3307011"/>
            <a:ext cx="2614313" cy="3485751"/>
          </a:xfrm>
          <a:prstGeom prst="rect">
            <a:avLst/>
          </a:prstGeom>
        </p:spPr>
      </p:pic>
      <p:sp>
        <p:nvSpPr>
          <p:cNvPr id="2" name="Freeform 2">
            <a:extLst>
              <a:ext uri="{FF2B5EF4-FFF2-40B4-BE49-F238E27FC236}">
                <a16:creationId xmlns:a16="http://schemas.microsoft.com/office/drawing/2014/main" id="{83AA1FF5-F078-316E-8337-91D3F7C3BA1D}"/>
              </a:ext>
            </a:extLst>
          </p:cNvPr>
          <p:cNvSpPr/>
          <p:nvPr/>
        </p:nvSpPr>
        <p:spPr>
          <a:xfrm>
            <a:off x="0" y="0"/>
            <a:ext cx="18288000" cy="650849"/>
          </a:xfrm>
          <a:custGeom>
            <a:avLst/>
            <a:gdLst/>
            <a:ahLst/>
            <a:cxnLst/>
            <a:rect l="l" t="t" r="r" b="b"/>
            <a:pathLst>
              <a:path w="18288000" h="650849">
                <a:moveTo>
                  <a:pt x="0" y="0"/>
                </a:moveTo>
                <a:lnTo>
                  <a:pt x="18288000" y="0"/>
                </a:lnTo>
                <a:lnTo>
                  <a:pt x="18288000" y="650849"/>
                </a:lnTo>
                <a:lnTo>
                  <a:pt x="0" y="650849"/>
                </a:lnTo>
                <a:lnTo>
                  <a:pt x="0" y="0"/>
                </a:lnTo>
                <a:close/>
              </a:path>
            </a:pathLst>
          </a:custGeom>
          <a:blipFill>
            <a:blip r:embed="rId4"/>
            <a:stretch>
              <a:fillRect t="-1177626" b="-594449"/>
            </a:stretch>
          </a:blipFill>
        </p:spPr>
      </p:sp>
      <p:grpSp>
        <p:nvGrpSpPr>
          <p:cNvPr id="3" name="Group 3">
            <a:extLst>
              <a:ext uri="{FF2B5EF4-FFF2-40B4-BE49-F238E27FC236}">
                <a16:creationId xmlns:a16="http://schemas.microsoft.com/office/drawing/2014/main" id="{35C79287-5F5E-E390-4156-E624578850E4}"/>
              </a:ext>
            </a:extLst>
          </p:cNvPr>
          <p:cNvGrpSpPr/>
          <p:nvPr/>
        </p:nvGrpSpPr>
        <p:grpSpPr>
          <a:xfrm rot="5400000">
            <a:off x="4780" y="1242425"/>
            <a:ext cx="685474" cy="695034"/>
            <a:chOff x="0" y="0"/>
            <a:chExt cx="801621" cy="812800"/>
          </a:xfrm>
        </p:grpSpPr>
        <p:sp>
          <p:nvSpPr>
            <p:cNvPr id="4" name="Freeform 4">
              <a:extLst>
                <a:ext uri="{FF2B5EF4-FFF2-40B4-BE49-F238E27FC236}">
                  <a16:creationId xmlns:a16="http://schemas.microsoft.com/office/drawing/2014/main" id="{1959A7EB-9A17-1B38-D984-A3FE04AEBF2D}"/>
                </a:ext>
              </a:extLst>
            </p:cNvPr>
            <p:cNvSpPr/>
            <p:nvPr/>
          </p:nvSpPr>
          <p:spPr>
            <a:xfrm>
              <a:off x="0" y="0"/>
              <a:ext cx="801621" cy="812800"/>
            </a:xfrm>
            <a:custGeom>
              <a:avLst/>
              <a:gdLst/>
              <a:ahLst/>
              <a:cxnLst/>
              <a:rect l="l" t="t" r="r" b="b"/>
              <a:pathLst>
                <a:path w="801621" h="812800">
                  <a:moveTo>
                    <a:pt x="267351" y="19070"/>
                  </a:moveTo>
                  <a:cubicBezTo>
                    <a:pt x="308316" y="7556"/>
                    <a:pt x="355170" y="0"/>
                    <a:pt x="401026" y="0"/>
                  </a:cubicBezTo>
                  <a:cubicBezTo>
                    <a:pt x="446884" y="0"/>
                    <a:pt x="491010" y="6476"/>
                    <a:pt x="531673" y="17990"/>
                  </a:cubicBezTo>
                  <a:cubicBezTo>
                    <a:pt x="532540" y="18350"/>
                    <a:pt x="533405" y="18350"/>
                    <a:pt x="534269" y="18710"/>
                  </a:cubicBezTo>
                  <a:cubicBezTo>
                    <a:pt x="686980" y="64765"/>
                    <a:pt x="799458" y="186379"/>
                    <a:pt x="801621" y="328502"/>
                  </a:cubicBezTo>
                  <a:lnTo>
                    <a:pt x="801621" y="812800"/>
                  </a:lnTo>
                  <a:lnTo>
                    <a:pt x="0" y="812800"/>
                  </a:lnTo>
                  <a:lnTo>
                    <a:pt x="0" y="328861"/>
                  </a:lnTo>
                  <a:cubicBezTo>
                    <a:pt x="2163" y="185660"/>
                    <a:pt x="112910" y="64045"/>
                    <a:pt x="267351" y="19070"/>
                  </a:cubicBezTo>
                  <a:close/>
                </a:path>
              </a:pathLst>
            </a:custGeom>
            <a:solidFill>
              <a:srgbClr val="A3CFF0"/>
            </a:solidFill>
          </p:spPr>
        </p:sp>
        <p:sp>
          <p:nvSpPr>
            <p:cNvPr id="5" name="TextBox 5">
              <a:extLst>
                <a:ext uri="{FF2B5EF4-FFF2-40B4-BE49-F238E27FC236}">
                  <a16:creationId xmlns:a16="http://schemas.microsoft.com/office/drawing/2014/main" id="{F747C346-4E4A-B6F6-79AA-1B50C468DBF7}"/>
                </a:ext>
              </a:extLst>
            </p:cNvPr>
            <p:cNvSpPr txBox="1"/>
            <p:nvPr/>
          </p:nvSpPr>
          <p:spPr>
            <a:xfrm>
              <a:off x="0" y="3175"/>
              <a:ext cx="801621" cy="809625"/>
            </a:xfrm>
            <a:prstGeom prst="rect">
              <a:avLst/>
            </a:prstGeom>
          </p:spPr>
          <p:txBody>
            <a:bodyPr lIns="50800" tIns="50800" rIns="50800" bIns="50800" rtlCol="0" anchor="ctr"/>
            <a:lstStyle/>
            <a:p>
              <a:pPr algn="ctr">
                <a:lnSpc>
                  <a:spcPts val="3936"/>
                </a:lnSpc>
              </a:pPr>
              <a:endParaRPr/>
            </a:p>
          </p:txBody>
        </p:sp>
      </p:grpSp>
      <p:sp>
        <p:nvSpPr>
          <p:cNvPr id="6" name="Freeform 6">
            <a:extLst>
              <a:ext uri="{FF2B5EF4-FFF2-40B4-BE49-F238E27FC236}">
                <a16:creationId xmlns:a16="http://schemas.microsoft.com/office/drawing/2014/main" id="{CFCAF704-43F0-7F0A-27F5-1D2308781DEA}"/>
              </a:ext>
            </a:extLst>
          </p:cNvPr>
          <p:cNvSpPr/>
          <p:nvPr/>
        </p:nvSpPr>
        <p:spPr>
          <a:xfrm>
            <a:off x="0" y="9636151"/>
            <a:ext cx="18288000" cy="650849"/>
          </a:xfrm>
          <a:custGeom>
            <a:avLst/>
            <a:gdLst/>
            <a:ahLst/>
            <a:cxnLst/>
            <a:rect l="l" t="t" r="r" b="b"/>
            <a:pathLst>
              <a:path w="18288000" h="650849">
                <a:moveTo>
                  <a:pt x="0" y="0"/>
                </a:moveTo>
                <a:lnTo>
                  <a:pt x="18288000" y="0"/>
                </a:lnTo>
                <a:lnTo>
                  <a:pt x="18288000" y="650849"/>
                </a:lnTo>
                <a:lnTo>
                  <a:pt x="0" y="650849"/>
                </a:lnTo>
                <a:lnTo>
                  <a:pt x="0" y="0"/>
                </a:lnTo>
                <a:close/>
              </a:path>
            </a:pathLst>
          </a:custGeom>
          <a:blipFill>
            <a:blip r:embed="rId4"/>
            <a:stretch>
              <a:fillRect t="-1177626" b="-594449"/>
            </a:stretch>
          </a:blipFill>
        </p:spPr>
      </p:sp>
      <p:sp>
        <p:nvSpPr>
          <p:cNvPr id="17" name="Freeform 17">
            <a:extLst>
              <a:ext uri="{FF2B5EF4-FFF2-40B4-BE49-F238E27FC236}">
                <a16:creationId xmlns:a16="http://schemas.microsoft.com/office/drawing/2014/main" id="{EE9C38E4-4F3B-8314-0E01-2D2FE3F9490F}"/>
              </a:ext>
            </a:extLst>
          </p:cNvPr>
          <p:cNvSpPr/>
          <p:nvPr/>
        </p:nvSpPr>
        <p:spPr>
          <a:xfrm>
            <a:off x="1311777" y="1806796"/>
            <a:ext cx="3364213" cy="2066018"/>
          </a:xfrm>
          <a:custGeom>
            <a:avLst/>
            <a:gdLst/>
            <a:ahLst/>
            <a:cxnLst/>
            <a:rect l="l" t="t" r="r" b="b"/>
            <a:pathLst>
              <a:path w="1054686" h="647700">
                <a:moveTo>
                  <a:pt x="768125" y="0"/>
                </a:moveTo>
                <a:lnTo>
                  <a:pt x="282407" y="0"/>
                </a:lnTo>
                <a:cubicBezTo>
                  <a:pt x="126426" y="0"/>
                  <a:pt x="0" y="123512"/>
                  <a:pt x="0" y="241300"/>
                </a:cubicBezTo>
                <a:cubicBezTo>
                  <a:pt x="0" y="322669"/>
                  <a:pt x="66279" y="417810"/>
                  <a:pt x="162037" y="461951"/>
                </a:cubicBezTo>
                <a:lnTo>
                  <a:pt x="162037" y="647700"/>
                </a:lnTo>
                <a:lnTo>
                  <a:pt x="353844" y="488232"/>
                </a:lnTo>
                <a:lnTo>
                  <a:pt x="768125" y="488232"/>
                </a:lnTo>
                <a:cubicBezTo>
                  <a:pt x="928237" y="488232"/>
                  <a:pt x="1054674" y="364720"/>
                  <a:pt x="1054674" y="241300"/>
                </a:cubicBezTo>
                <a:cubicBezTo>
                  <a:pt x="1054686" y="123512"/>
                  <a:pt x="928237" y="0"/>
                  <a:pt x="768125" y="0"/>
                </a:cubicBezTo>
                <a:close/>
              </a:path>
            </a:pathLst>
          </a:custGeom>
          <a:solidFill>
            <a:srgbClr val="C8EFED"/>
          </a:solidFill>
        </p:spPr>
        <p:txBody>
          <a:bodyPr/>
          <a:lstStyle/>
          <a:p>
            <a:pPr algn="ctr"/>
            <a:endParaRPr lang="en-US" altLang="ja-JP" dirty="0">
              <a:solidFill>
                <a:schemeClr val="tx2"/>
              </a:solidFill>
              <a:latin typeface="HG丸ｺﾞｼｯｸM-PRO" panose="020F0600000000000000" pitchFamily="50" charset="-128"/>
              <a:ea typeface="HG丸ｺﾞｼｯｸM-PRO" panose="020F0600000000000000" pitchFamily="50" charset="-128"/>
            </a:endParaRPr>
          </a:p>
          <a:p>
            <a:pPr algn="ctr"/>
            <a:endParaRPr lang="en-US" altLang="ja-JP" dirty="0">
              <a:solidFill>
                <a:schemeClr val="tx2"/>
              </a:solidFill>
              <a:latin typeface="HG丸ｺﾞｼｯｸM-PRO" panose="020F0600000000000000" pitchFamily="50" charset="-128"/>
              <a:ea typeface="HG丸ｺﾞｼｯｸM-PRO" panose="020F0600000000000000" pitchFamily="50" charset="-128"/>
            </a:endParaRPr>
          </a:p>
          <a:p>
            <a:pPr algn="ctr"/>
            <a:r>
              <a:rPr lang="ja-JP" altLang="en-US" dirty="0">
                <a:solidFill>
                  <a:schemeClr val="tx2"/>
                </a:solidFill>
                <a:latin typeface="HG丸ｺﾞｼｯｸM-PRO" panose="020F0600000000000000" pitchFamily="50" charset="-128"/>
                <a:ea typeface="HG丸ｺﾞｼｯｸM-PRO" panose="020F0600000000000000" pitchFamily="50" charset="-128"/>
              </a:rPr>
              <a:t>カラーセロハンを置くと</a:t>
            </a:r>
            <a:endParaRPr lang="en-US" altLang="ja-JP" dirty="0">
              <a:solidFill>
                <a:schemeClr val="tx2"/>
              </a:solidFill>
              <a:latin typeface="HG丸ｺﾞｼｯｸM-PRO" panose="020F0600000000000000" pitchFamily="50" charset="-128"/>
              <a:ea typeface="HG丸ｺﾞｼｯｸM-PRO" panose="020F0600000000000000" pitchFamily="50" charset="-128"/>
            </a:endParaRPr>
          </a:p>
          <a:p>
            <a:pPr algn="ctr"/>
            <a:r>
              <a:rPr lang="ja-JP" altLang="en-US" dirty="0">
                <a:solidFill>
                  <a:schemeClr val="tx2"/>
                </a:solidFill>
                <a:latin typeface="HG丸ｺﾞｼｯｸM-PRO" panose="020F0600000000000000" pitchFamily="50" charset="-128"/>
                <a:ea typeface="HG丸ｺﾞｼｯｸM-PRO" panose="020F0600000000000000" pitchFamily="50" charset="-128"/>
              </a:rPr>
              <a:t>色がよくわかるね</a:t>
            </a:r>
            <a:endParaRPr lang="en-US" altLang="ja-JP" dirty="0">
              <a:solidFill>
                <a:schemeClr val="tx2"/>
              </a:solidFill>
              <a:latin typeface="HG丸ｺﾞｼｯｸM-PRO" panose="020F0600000000000000" pitchFamily="50" charset="-128"/>
              <a:ea typeface="HG丸ｺﾞｼｯｸM-PRO" panose="020F0600000000000000" pitchFamily="50" charset="-128"/>
            </a:endParaRPr>
          </a:p>
        </p:txBody>
      </p:sp>
      <p:grpSp>
        <p:nvGrpSpPr>
          <p:cNvPr id="22" name="Group 22">
            <a:extLst>
              <a:ext uri="{FF2B5EF4-FFF2-40B4-BE49-F238E27FC236}">
                <a16:creationId xmlns:a16="http://schemas.microsoft.com/office/drawing/2014/main" id="{8961E8E3-DCA5-424A-C674-264BC91BC4C4}"/>
              </a:ext>
            </a:extLst>
          </p:cNvPr>
          <p:cNvGrpSpPr/>
          <p:nvPr/>
        </p:nvGrpSpPr>
        <p:grpSpPr>
          <a:xfrm rot="10724376">
            <a:off x="13203747" y="5180250"/>
            <a:ext cx="3364175" cy="2066018"/>
            <a:chOff x="0" y="0"/>
            <a:chExt cx="1054674" cy="647700"/>
          </a:xfrm>
        </p:grpSpPr>
        <p:sp>
          <p:nvSpPr>
            <p:cNvPr id="23" name="Freeform 23">
              <a:extLst>
                <a:ext uri="{FF2B5EF4-FFF2-40B4-BE49-F238E27FC236}">
                  <a16:creationId xmlns:a16="http://schemas.microsoft.com/office/drawing/2014/main" id="{03A350DF-1AEC-4A1A-928C-73449A02883D}"/>
                </a:ext>
              </a:extLst>
            </p:cNvPr>
            <p:cNvSpPr/>
            <p:nvPr/>
          </p:nvSpPr>
          <p:spPr>
            <a:xfrm>
              <a:off x="0" y="0"/>
              <a:ext cx="1054686" cy="647700"/>
            </a:xfrm>
            <a:custGeom>
              <a:avLst/>
              <a:gdLst/>
              <a:ahLst/>
              <a:cxnLst/>
              <a:rect l="l" t="t" r="r" b="b"/>
              <a:pathLst>
                <a:path w="1054686" h="647700">
                  <a:moveTo>
                    <a:pt x="768125" y="0"/>
                  </a:moveTo>
                  <a:lnTo>
                    <a:pt x="282407" y="0"/>
                  </a:lnTo>
                  <a:cubicBezTo>
                    <a:pt x="126426" y="0"/>
                    <a:pt x="0" y="123512"/>
                    <a:pt x="0" y="241300"/>
                  </a:cubicBezTo>
                  <a:cubicBezTo>
                    <a:pt x="0" y="322669"/>
                    <a:pt x="66279" y="417810"/>
                    <a:pt x="162037" y="461951"/>
                  </a:cubicBezTo>
                  <a:lnTo>
                    <a:pt x="162037" y="647700"/>
                  </a:lnTo>
                  <a:lnTo>
                    <a:pt x="353844" y="488232"/>
                  </a:lnTo>
                  <a:lnTo>
                    <a:pt x="768125" y="488232"/>
                  </a:lnTo>
                  <a:cubicBezTo>
                    <a:pt x="928237" y="488232"/>
                    <a:pt x="1054674" y="364720"/>
                    <a:pt x="1054674" y="241300"/>
                  </a:cubicBezTo>
                  <a:cubicBezTo>
                    <a:pt x="1054686" y="123512"/>
                    <a:pt x="928237" y="0"/>
                    <a:pt x="768125" y="0"/>
                  </a:cubicBezTo>
                  <a:close/>
                </a:path>
              </a:pathLst>
            </a:custGeom>
            <a:solidFill>
              <a:srgbClr val="C8EFED"/>
            </a:solidFill>
          </p:spPr>
        </p:sp>
        <p:sp>
          <p:nvSpPr>
            <p:cNvPr id="24" name="TextBox 24">
              <a:extLst>
                <a:ext uri="{FF2B5EF4-FFF2-40B4-BE49-F238E27FC236}">
                  <a16:creationId xmlns:a16="http://schemas.microsoft.com/office/drawing/2014/main" id="{E4C81CDF-D456-6682-51D3-193CFBA5F70B}"/>
                </a:ext>
              </a:extLst>
            </p:cNvPr>
            <p:cNvSpPr txBox="1"/>
            <p:nvPr/>
          </p:nvSpPr>
          <p:spPr>
            <a:xfrm>
              <a:off x="0" y="-85725"/>
              <a:ext cx="1054674" cy="542925"/>
            </a:xfrm>
            <a:prstGeom prst="rect">
              <a:avLst/>
            </a:prstGeom>
          </p:spPr>
          <p:txBody>
            <a:bodyPr lIns="50800" tIns="50800" rIns="50800" bIns="50800" rtlCol="0" anchor="ctr"/>
            <a:lstStyle/>
            <a:p>
              <a:pPr algn="ctr">
                <a:lnSpc>
                  <a:spcPts val="4000"/>
                </a:lnSpc>
              </a:pPr>
              <a:endParaRPr/>
            </a:p>
          </p:txBody>
        </p:sp>
      </p:grpSp>
      <p:grpSp>
        <p:nvGrpSpPr>
          <p:cNvPr id="25" name="Group 25">
            <a:extLst>
              <a:ext uri="{FF2B5EF4-FFF2-40B4-BE49-F238E27FC236}">
                <a16:creationId xmlns:a16="http://schemas.microsoft.com/office/drawing/2014/main" id="{84E718D8-28AA-31FC-3628-556D0131244C}"/>
              </a:ext>
            </a:extLst>
          </p:cNvPr>
          <p:cNvGrpSpPr/>
          <p:nvPr/>
        </p:nvGrpSpPr>
        <p:grpSpPr>
          <a:xfrm>
            <a:off x="8802764" y="1932679"/>
            <a:ext cx="4378668" cy="1840961"/>
            <a:chOff x="0" y="0"/>
            <a:chExt cx="1372720" cy="647700"/>
          </a:xfrm>
        </p:grpSpPr>
        <p:sp>
          <p:nvSpPr>
            <p:cNvPr id="26" name="Freeform 26">
              <a:extLst>
                <a:ext uri="{FF2B5EF4-FFF2-40B4-BE49-F238E27FC236}">
                  <a16:creationId xmlns:a16="http://schemas.microsoft.com/office/drawing/2014/main" id="{4E12EAAF-0CD7-A46B-B7D5-7F1C8A2F41D8}"/>
                </a:ext>
              </a:extLst>
            </p:cNvPr>
            <p:cNvSpPr/>
            <p:nvPr/>
          </p:nvSpPr>
          <p:spPr>
            <a:xfrm>
              <a:off x="0" y="0"/>
              <a:ext cx="1372731" cy="647700"/>
            </a:xfrm>
            <a:custGeom>
              <a:avLst/>
              <a:gdLst/>
              <a:ahLst/>
              <a:cxnLst/>
              <a:rect l="l" t="t" r="r" b="b"/>
              <a:pathLst>
                <a:path w="1372731" h="647700">
                  <a:moveTo>
                    <a:pt x="1080752" y="0"/>
                  </a:moveTo>
                  <a:lnTo>
                    <a:pt x="282407" y="0"/>
                  </a:lnTo>
                  <a:cubicBezTo>
                    <a:pt x="126426" y="0"/>
                    <a:pt x="0" y="123512"/>
                    <a:pt x="0" y="241300"/>
                  </a:cubicBezTo>
                  <a:cubicBezTo>
                    <a:pt x="0" y="322669"/>
                    <a:pt x="66279" y="417810"/>
                    <a:pt x="162037" y="461951"/>
                  </a:cubicBezTo>
                  <a:lnTo>
                    <a:pt x="162037" y="647700"/>
                  </a:lnTo>
                  <a:lnTo>
                    <a:pt x="353844" y="488232"/>
                  </a:lnTo>
                  <a:lnTo>
                    <a:pt x="1080752" y="488232"/>
                  </a:lnTo>
                  <a:cubicBezTo>
                    <a:pt x="1246282" y="488232"/>
                    <a:pt x="1372720" y="364720"/>
                    <a:pt x="1372720" y="241300"/>
                  </a:cubicBezTo>
                  <a:cubicBezTo>
                    <a:pt x="1372731" y="123512"/>
                    <a:pt x="1246282" y="0"/>
                    <a:pt x="1080752" y="0"/>
                  </a:cubicBezTo>
                  <a:close/>
                </a:path>
              </a:pathLst>
            </a:custGeom>
            <a:solidFill>
              <a:srgbClr val="C8EFED"/>
            </a:solidFill>
          </p:spPr>
          <p:txBody>
            <a:bodyPr/>
            <a:lstStyle/>
            <a:p>
              <a:endParaRPr lang="ja-JP" altLang="en-US" dirty="0"/>
            </a:p>
          </p:txBody>
        </p:sp>
        <p:sp>
          <p:nvSpPr>
            <p:cNvPr id="27" name="TextBox 27">
              <a:extLst>
                <a:ext uri="{FF2B5EF4-FFF2-40B4-BE49-F238E27FC236}">
                  <a16:creationId xmlns:a16="http://schemas.microsoft.com/office/drawing/2014/main" id="{440A0CF4-E876-06DF-6AD9-345C382DF375}"/>
                </a:ext>
              </a:extLst>
            </p:cNvPr>
            <p:cNvSpPr txBox="1"/>
            <p:nvPr/>
          </p:nvSpPr>
          <p:spPr>
            <a:xfrm>
              <a:off x="0" y="-85725"/>
              <a:ext cx="1372720" cy="542925"/>
            </a:xfrm>
            <a:prstGeom prst="rect">
              <a:avLst/>
            </a:prstGeom>
          </p:spPr>
          <p:txBody>
            <a:bodyPr lIns="50800" tIns="50800" rIns="50800" bIns="50800" rtlCol="0" anchor="ctr"/>
            <a:lstStyle/>
            <a:p>
              <a:pPr algn="ctr">
                <a:lnSpc>
                  <a:spcPts val="4000"/>
                </a:lnSpc>
              </a:pPr>
              <a:endParaRPr/>
            </a:p>
          </p:txBody>
        </p:sp>
      </p:grpSp>
      <p:sp>
        <p:nvSpPr>
          <p:cNvPr id="28" name="Freeform 28">
            <a:extLst>
              <a:ext uri="{FF2B5EF4-FFF2-40B4-BE49-F238E27FC236}">
                <a16:creationId xmlns:a16="http://schemas.microsoft.com/office/drawing/2014/main" id="{1D13AF93-5641-8292-3332-BA1B5F09F8D0}"/>
              </a:ext>
            </a:extLst>
          </p:cNvPr>
          <p:cNvSpPr/>
          <p:nvPr/>
        </p:nvSpPr>
        <p:spPr>
          <a:xfrm>
            <a:off x="16685487" y="214398"/>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solidFill>
            <a:schemeClr val="bg1"/>
          </a:solidFill>
        </p:spPr>
      </p:sp>
      <p:sp>
        <p:nvSpPr>
          <p:cNvPr id="29" name="TextBox 29">
            <a:extLst>
              <a:ext uri="{FF2B5EF4-FFF2-40B4-BE49-F238E27FC236}">
                <a16:creationId xmlns:a16="http://schemas.microsoft.com/office/drawing/2014/main" id="{A2E37F3D-6986-2C3A-D979-A54638E479DB}"/>
              </a:ext>
            </a:extLst>
          </p:cNvPr>
          <p:cNvSpPr txBox="1"/>
          <p:nvPr/>
        </p:nvSpPr>
        <p:spPr>
          <a:xfrm>
            <a:off x="552779" y="831298"/>
            <a:ext cx="15261057" cy="717514"/>
          </a:xfrm>
          <a:prstGeom prst="rect">
            <a:avLst/>
          </a:prstGeom>
        </p:spPr>
        <p:txBody>
          <a:bodyPr lIns="0" tIns="0" rIns="0" bIns="0" rtlCol="0" anchor="t">
            <a:spAutoFit/>
          </a:bodyPr>
          <a:lstStyle/>
          <a:p>
            <a:pPr algn="l">
              <a:lnSpc>
                <a:spcPts val="5600"/>
              </a:lnSpc>
            </a:pPr>
            <a:r>
              <a:rPr lang="en-US" sz="4000" b="1">
                <a:solidFill>
                  <a:srgbClr val="0C4875"/>
                </a:solidFill>
                <a:latin typeface="源柔ゴシック Bold"/>
                <a:ea typeface="源柔ゴシック Bold"/>
                <a:cs typeface="源柔ゴシック Bold"/>
                <a:sym typeface="源柔ゴシック Bold"/>
              </a:rPr>
              <a:t>活動中の子どもの姿・声、子ども同士や保育者との関わり</a:t>
            </a:r>
          </a:p>
        </p:txBody>
      </p:sp>
      <p:sp>
        <p:nvSpPr>
          <p:cNvPr id="34" name="TextBox 34">
            <a:extLst>
              <a:ext uri="{FF2B5EF4-FFF2-40B4-BE49-F238E27FC236}">
                <a16:creationId xmlns:a16="http://schemas.microsoft.com/office/drawing/2014/main" id="{F0D6E73D-D3BC-3022-7B32-5EF27EAC774C}"/>
              </a:ext>
            </a:extLst>
          </p:cNvPr>
          <p:cNvSpPr txBox="1"/>
          <p:nvPr/>
        </p:nvSpPr>
        <p:spPr>
          <a:xfrm>
            <a:off x="552778" y="6792762"/>
            <a:ext cx="15261057" cy="717514"/>
          </a:xfrm>
          <a:prstGeom prst="rect">
            <a:avLst/>
          </a:prstGeom>
        </p:spPr>
        <p:txBody>
          <a:bodyPr lIns="0" tIns="0" rIns="0" bIns="0" rtlCol="0" anchor="t">
            <a:spAutoFit/>
          </a:bodyPr>
          <a:lstStyle/>
          <a:p>
            <a:pPr algn="l">
              <a:lnSpc>
                <a:spcPts val="5600"/>
              </a:lnSpc>
            </a:pPr>
            <a:r>
              <a:rPr lang="en-US" sz="4000" b="1" dirty="0" err="1">
                <a:solidFill>
                  <a:srgbClr val="0C4875"/>
                </a:solidFill>
                <a:latin typeface="源柔ゴシック Bold"/>
                <a:ea typeface="源柔ゴシック Bold"/>
                <a:cs typeface="源柔ゴシック Bold"/>
                <a:sym typeface="源柔ゴシック Bold"/>
              </a:rPr>
              <a:t>子どもたちの育ち</a:t>
            </a:r>
            <a:endParaRPr lang="en-US" sz="4000" b="1" dirty="0">
              <a:solidFill>
                <a:srgbClr val="0C4875"/>
              </a:solidFill>
              <a:latin typeface="源柔ゴシック Bold"/>
              <a:ea typeface="源柔ゴシック Bold"/>
              <a:cs typeface="源柔ゴシック Bold"/>
              <a:sym typeface="源柔ゴシック Bold"/>
            </a:endParaRPr>
          </a:p>
        </p:txBody>
      </p:sp>
      <p:sp>
        <p:nvSpPr>
          <p:cNvPr id="35" name="TextBox 35">
            <a:extLst>
              <a:ext uri="{FF2B5EF4-FFF2-40B4-BE49-F238E27FC236}">
                <a16:creationId xmlns:a16="http://schemas.microsoft.com/office/drawing/2014/main" id="{0AE3966E-A235-1C3F-FFDA-31BBA88425B3}"/>
              </a:ext>
            </a:extLst>
          </p:cNvPr>
          <p:cNvSpPr txBox="1"/>
          <p:nvPr/>
        </p:nvSpPr>
        <p:spPr>
          <a:xfrm>
            <a:off x="1140347" y="7570108"/>
            <a:ext cx="14393908" cy="1498936"/>
          </a:xfrm>
          <a:prstGeom prst="rect">
            <a:avLst/>
          </a:prstGeom>
        </p:spPr>
        <p:txBody>
          <a:bodyPr lIns="0" tIns="0" rIns="0" bIns="0" rtlCol="0" anchor="t">
            <a:spAutoFit/>
          </a:bodyPr>
          <a:lstStyle/>
          <a:p>
            <a:pPr algn="l">
              <a:lnSpc>
                <a:spcPts val="4000"/>
              </a:lnSpc>
            </a:pPr>
            <a:r>
              <a:rPr lang="ja-JP" altLang="en-US" sz="2500" b="1">
                <a:solidFill>
                  <a:srgbClr val="000000"/>
                </a:solidFill>
                <a:latin typeface="源柔ゴシック Bold"/>
                <a:ea typeface="源柔ゴシック Bold"/>
                <a:cs typeface="源柔ゴシック Bold"/>
                <a:sym typeface="源柔ゴシック Bold"/>
              </a:rPr>
              <a:t>　クリスマス</a:t>
            </a:r>
            <a:r>
              <a:rPr lang="ja-JP" altLang="en-US" sz="2500" b="1" dirty="0">
                <a:solidFill>
                  <a:srgbClr val="000000"/>
                </a:solidFill>
                <a:latin typeface="源柔ゴシック Bold"/>
                <a:ea typeface="源柔ゴシック Bold"/>
                <a:cs typeface="源柔ゴシック Bold"/>
                <a:sym typeface="源柔ゴシック Bold"/>
              </a:rPr>
              <a:t>にもらった反射板を使って光遊びを楽しんだ。自分たちで形を構成できるため作りたい</a:t>
            </a:r>
            <a:endParaRPr lang="en-US" altLang="ja-JP" sz="2500" b="1" dirty="0">
              <a:solidFill>
                <a:srgbClr val="000000"/>
              </a:solidFill>
              <a:latin typeface="源柔ゴシック Bold"/>
              <a:ea typeface="源柔ゴシック Bold"/>
              <a:cs typeface="源柔ゴシック Bold"/>
              <a:sym typeface="源柔ゴシック Bold"/>
            </a:endParaRPr>
          </a:p>
          <a:p>
            <a:pPr algn="l">
              <a:lnSpc>
                <a:spcPts val="4000"/>
              </a:lnSpc>
            </a:pPr>
            <a:r>
              <a:rPr lang="ja-JP" altLang="en-US" sz="2500" b="1" dirty="0">
                <a:solidFill>
                  <a:srgbClr val="000000"/>
                </a:solidFill>
                <a:latin typeface="源柔ゴシック Bold"/>
                <a:ea typeface="源柔ゴシック Bold"/>
                <a:cs typeface="源柔ゴシック Bold"/>
                <a:sym typeface="源柔ゴシック Bold"/>
              </a:rPr>
              <a:t>ものに合わせて重ねる範囲を決め、色を作ったり、表現遊びを楽しんだりしていた。お友達が作っていることで興味を持ってアイデアを出したり、協力して大きな作品作りを楽しんだりしていた。</a:t>
            </a:r>
            <a:endParaRPr lang="en-US" sz="2500" b="1" dirty="0">
              <a:solidFill>
                <a:srgbClr val="000000"/>
              </a:solidFill>
              <a:latin typeface="源柔ゴシック Bold"/>
              <a:ea typeface="源柔ゴシック Bold"/>
              <a:cs typeface="源柔ゴシック Bold"/>
              <a:sym typeface="源柔ゴシック Bold"/>
            </a:endParaRPr>
          </a:p>
        </p:txBody>
      </p:sp>
      <p:sp>
        <p:nvSpPr>
          <p:cNvPr id="36" name="Freeform 36">
            <a:extLst>
              <a:ext uri="{FF2B5EF4-FFF2-40B4-BE49-F238E27FC236}">
                <a16:creationId xmlns:a16="http://schemas.microsoft.com/office/drawing/2014/main" id="{C6CCEC83-4D04-16F2-408D-5B62CEFD0F35}"/>
              </a:ext>
            </a:extLst>
          </p:cNvPr>
          <p:cNvSpPr/>
          <p:nvPr/>
        </p:nvSpPr>
        <p:spPr>
          <a:xfrm>
            <a:off x="16663646" y="1226677"/>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7" name="Freeform 37">
            <a:extLst>
              <a:ext uri="{FF2B5EF4-FFF2-40B4-BE49-F238E27FC236}">
                <a16:creationId xmlns:a16="http://schemas.microsoft.com/office/drawing/2014/main" id="{BD07DBA6-9DDF-B2D3-DC5F-2819BBE97331}"/>
              </a:ext>
            </a:extLst>
          </p:cNvPr>
          <p:cNvSpPr/>
          <p:nvPr/>
        </p:nvSpPr>
        <p:spPr>
          <a:xfrm>
            <a:off x="16685487" y="3251438"/>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8" name="Freeform 38">
            <a:extLst>
              <a:ext uri="{FF2B5EF4-FFF2-40B4-BE49-F238E27FC236}">
                <a16:creationId xmlns:a16="http://schemas.microsoft.com/office/drawing/2014/main" id="{140E0160-ED37-B8A1-F484-9AAFA5D01FC0}"/>
              </a:ext>
            </a:extLst>
          </p:cNvPr>
          <p:cNvSpPr/>
          <p:nvPr/>
        </p:nvSpPr>
        <p:spPr>
          <a:xfrm>
            <a:off x="16685487" y="4263717"/>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9" name="Freeform 39">
            <a:extLst>
              <a:ext uri="{FF2B5EF4-FFF2-40B4-BE49-F238E27FC236}">
                <a16:creationId xmlns:a16="http://schemas.microsoft.com/office/drawing/2014/main" id="{802C2C8C-8C19-CA55-91FE-6EB9C73F1B0C}"/>
              </a:ext>
            </a:extLst>
          </p:cNvPr>
          <p:cNvSpPr/>
          <p:nvPr/>
        </p:nvSpPr>
        <p:spPr>
          <a:xfrm>
            <a:off x="16685487" y="5275996"/>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0" name="Freeform 40">
            <a:extLst>
              <a:ext uri="{FF2B5EF4-FFF2-40B4-BE49-F238E27FC236}">
                <a16:creationId xmlns:a16="http://schemas.microsoft.com/office/drawing/2014/main" id="{BFC725CA-0D2D-0EA9-96B0-8FB01ECBDEB2}"/>
              </a:ext>
            </a:extLst>
          </p:cNvPr>
          <p:cNvSpPr/>
          <p:nvPr/>
        </p:nvSpPr>
        <p:spPr>
          <a:xfrm>
            <a:off x="16695012" y="8312834"/>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1" name="Freeform 41">
            <a:extLst>
              <a:ext uri="{FF2B5EF4-FFF2-40B4-BE49-F238E27FC236}">
                <a16:creationId xmlns:a16="http://schemas.microsoft.com/office/drawing/2014/main" id="{24747B64-FC54-4476-24F7-B99C6E5D561B}"/>
              </a:ext>
            </a:extLst>
          </p:cNvPr>
          <p:cNvSpPr/>
          <p:nvPr/>
        </p:nvSpPr>
        <p:spPr>
          <a:xfrm>
            <a:off x="16695012" y="6288275"/>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2" name="Freeform 42">
            <a:extLst>
              <a:ext uri="{FF2B5EF4-FFF2-40B4-BE49-F238E27FC236}">
                <a16:creationId xmlns:a16="http://schemas.microsoft.com/office/drawing/2014/main" id="{88DCD5C0-92A6-2189-0BB0-48BC60EE64EB}"/>
              </a:ext>
            </a:extLst>
          </p:cNvPr>
          <p:cNvSpPr/>
          <p:nvPr/>
        </p:nvSpPr>
        <p:spPr>
          <a:xfrm>
            <a:off x="16685487" y="2239159"/>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3" name="Freeform 43">
            <a:extLst>
              <a:ext uri="{FF2B5EF4-FFF2-40B4-BE49-F238E27FC236}">
                <a16:creationId xmlns:a16="http://schemas.microsoft.com/office/drawing/2014/main" id="{986009C8-1D69-7792-72F5-3400A530DD38}"/>
              </a:ext>
            </a:extLst>
          </p:cNvPr>
          <p:cNvSpPr/>
          <p:nvPr/>
        </p:nvSpPr>
        <p:spPr>
          <a:xfrm>
            <a:off x="16695012" y="7300554"/>
            <a:ext cx="1624354" cy="726529"/>
          </a:xfrm>
          <a:custGeom>
            <a:avLst/>
            <a:gdLst/>
            <a:ahLst/>
            <a:cxnLst/>
            <a:rect l="l" t="t" r="r" b="b"/>
            <a:pathLst>
              <a:path w="1624354" h="726529">
                <a:moveTo>
                  <a:pt x="0" y="0"/>
                </a:moveTo>
                <a:lnTo>
                  <a:pt x="1624354" y="0"/>
                </a:lnTo>
                <a:lnTo>
                  <a:pt x="1624354" y="726530"/>
                </a:lnTo>
                <a:lnTo>
                  <a:pt x="0" y="7265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4" name="Freeform 44">
            <a:extLst>
              <a:ext uri="{FF2B5EF4-FFF2-40B4-BE49-F238E27FC236}">
                <a16:creationId xmlns:a16="http://schemas.microsoft.com/office/drawing/2014/main" id="{788715CA-9419-DA42-00D3-352E2BEDDACE}"/>
              </a:ext>
            </a:extLst>
          </p:cNvPr>
          <p:cNvSpPr/>
          <p:nvPr/>
        </p:nvSpPr>
        <p:spPr>
          <a:xfrm>
            <a:off x="16685487" y="9325113"/>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5" name="TextBox 45">
            <a:extLst>
              <a:ext uri="{FF2B5EF4-FFF2-40B4-BE49-F238E27FC236}">
                <a16:creationId xmlns:a16="http://schemas.microsoft.com/office/drawing/2014/main" id="{629055C4-3F25-7F37-D477-5CAF60398F7F}"/>
              </a:ext>
            </a:extLst>
          </p:cNvPr>
          <p:cNvSpPr txBox="1"/>
          <p:nvPr/>
        </p:nvSpPr>
        <p:spPr>
          <a:xfrm>
            <a:off x="16879144" y="432548"/>
            <a:ext cx="1295436" cy="290230"/>
          </a:xfrm>
          <a:prstGeom prst="rect">
            <a:avLst/>
          </a:prstGeom>
        </p:spPr>
        <p:txBody>
          <a:bodyPr lIns="0" tIns="0" rIns="0" bIns="0" rtlCol="0" anchor="t">
            <a:spAutoFit/>
          </a:bodyPr>
          <a:lstStyle/>
          <a:p>
            <a:pPr algn="ctr">
              <a:lnSpc>
                <a:spcPts val="2380"/>
              </a:lnSpc>
            </a:pPr>
            <a:r>
              <a:rPr lang="en-US" sz="1700">
                <a:solidFill>
                  <a:srgbClr val="000000"/>
                </a:solidFill>
                <a:latin typeface="Rounded M+"/>
                <a:ea typeface="Rounded M+"/>
                <a:cs typeface="Rounded M+"/>
                <a:sym typeface="Rounded M+"/>
              </a:rPr>
              <a:t>健康な心と体</a:t>
            </a:r>
          </a:p>
        </p:txBody>
      </p:sp>
      <p:sp>
        <p:nvSpPr>
          <p:cNvPr id="46" name="TextBox 46">
            <a:extLst>
              <a:ext uri="{FF2B5EF4-FFF2-40B4-BE49-F238E27FC236}">
                <a16:creationId xmlns:a16="http://schemas.microsoft.com/office/drawing/2014/main" id="{963CD83A-6C6A-C123-705B-BCAEDD60CE96}"/>
              </a:ext>
            </a:extLst>
          </p:cNvPr>
          <p:cNvSpPr txBox="1"/>
          <p:nvPr/>
        </p:nvSpPr>
        <p:spPr>
          <a:xfrm>
            <a:off x="17173805" y="1425878"/>
            <a:ext cx="647718" cy="290230"/>
          </a:xfrm>
          <a:prstGeom prst="rect">
            <a:avLst/>
          </a:prstGeom>
        </p:spPr>
        <p:txBody>
          <a:bodyPr lIns="0" tIns="0" rIns="0" bIns="0" rtlCol="0" anchor="t">
            <a:spAutoFit/>
          </a:bodyPr>
          <a:lstStyle/>
          <a:p>
            <a:pPr algn="ctr">
              <a:lnSpc>
                <a:spcPts val="2380"/>
              </a:lnSpc>
            </a:pPr>
            <a:r>
              <a:rPr lang="en-US" sz="1700">
                <a:solidFill>
                  <a:srgbClr val="000000"/>
                </a:solidFill>
                <a:latin typeface="Rounded M+"/>
                <a:ea typeface="Rounded M+"/>
                <a:cs typeface="Rounded M+"/>
                <a:sym typeface="Rounded M+"/>
              </a:rPr>
              <a:t>自立心</a:t>
            </a:r>
          </a:p>
        </p:txBody>
      </p:sp>
      <p:sp>
        <p:nvSpPr>
          <p:cNvPr id="47" name="TextBox 47">
            <a:extLst>
              <a:ext uri="{FF2B5EF4-FFF2-40B4-BE49-F238E27FC236}">
                <a16:creationId xmlns:a16="http://schemas.microsoft.com/office/drawing/2014/main" id="{DEA148EE-9C81-CF42-F9A2-B61FC6EE1C58}"/>
              </a:ext>
            </a:extLst>
          </p:cNvPr>
          <p:cNvSpPr txBox="1"/>
          <p:nvPr/>
        </p:nvSpPr>
        <p:spPr>
          <a:xfrm>
            <a:off x="17259300" y="2419931"/>
            <a:ext cx="647718" cy="290230"/>
          </a:xfrm>
          <a:prstGeom prst="rect">
            <a:avLst/>
          </a:prstGeom>
        </p:spPr>
        <p:txBody>
          <a:bodyPr lIns="0" tIns="0" rIns="0" bIns="0" rtlCol="0" anchor="t">
            <a:spAutoFit/>
          </a:bodyPr>
          <a:lstStyle/>
          <a:p>
            <a:pPr algn="ctr">
              <a:lnSpc>
                <a:spcPts val="2380"/>
              </a:lnSpc>
            </a:pPr>
            <a:r>
              <a:rPr lang="en-US" sz="1700">
                <a:solidFill>
                  <a:srgbClr val="000000"/>
                </a:solidFill>
                <a:latin typeface="Rounded M+"/>
                <a:ea typeface="Rounded M+"/>
                <a:cs typeface="Rounded M+"/>
                <a:sym typeface="Rounded M+"/>
              </a:rPr>
              <a:t>協同性</a:t>
            </a:r>
          </a:p>
        </p:txBody>
      </p:sp>
      <p:sp>
        <p:nvSpPr>
          <p:cNvPr id="48" name="TextBox 48">
            <a:extLst>
              <a:ext uri="{FF2B5EF4-FFF2-40B4-BE49-F238E27FC236}">
                <a16:creationId xmlns:a16="http://schemas.microsoft.com/office/drawing/2014/main" id="{A00C6743-B9F2-4566-6637-24256152C02D}"/>
              </a:ext>
            </a:extLst>
          </p:cNvPr>
          <p:cNvSpPr txBox="1"/>
          <p:nvPr/>
        </p:nvSpPr>
        <p:spPr>
          <a:xfrm>
            <a:off x="16795971" y="3413363"/>
            <a:ext cx="1422436" cy="488386"/>
          </a:xfrm>
          <a:prstGeom prst="rect">
            <a:avLst/>
          </a:prstGeom>
        </p:spPr>
        <p:txBody>
          <a:bodyPr lIns="0" tIns="0" rIns="0" bIns="0" rtlCol="0" anchor="t">
            <a:spAutoFit/>
          </a:bodyPr>
          <a:lstStyle/>
          <a:p>
            <a:pPr algn="ctr">
              <a:lnSpc>
                <a:spcPts val="1960"/>
              </a:lnSpc>
            </a:pPr>
            <a:r>
              <a:rPr lang="en-US" sz="1400">
                <a:solidFill>
                  <a:srgbClr val="000000"/>
                </a:solidFill>
                <a:latin typeface="Rounded M+"/>
                <a:ea typeface="Rounded M+"/>
                <a:cs typeface="Rounded M+"/>
                <a:sym typeface="Rounded M+"/>
              </a:rPr>
              <a:t>道徳性と規範意識</a:t>
            </a:r>
          </a:p>
          <a:p>
            <a:pPr algn="ctr">
              <a:lnSpc>
                <a:spcPts val="1960"/>
              </a:lnSpc>
            </a:pPr>
            <a:r>
              <a:rPr lang="en-US" sz="1400">
                <a:solidFill>
                  <a:srgbClr val="000000"/>
                </a:solidFill>
                <a:latin typeface="Rounded M+"/>
                <a:ea typeface="Rounded M+"/>
                <a:cs typeface="Rounded M+"/>
                <a:sym typeface="Rounded M+"/>
              </a:rPr>
              <a:t>の芽生え</a:t>
            </a:r>
          </a:p>
        </p:txBody>
      </p:sp>
      <p:sp>
        <p:nvSpPr>
          <p:cNvPr id="49" name="TextBox 49">
            <a:extLst>
              <a:ext uri="{FF2B5EF4-FFF2-40B4-BE49-F238E27FC236}">
                <a16:creationId xmlns:a16="http://schemas.microsoft.com/office/drawing/2014/main" id="{F255E0EF-2CFF-E801-B0DE-A2EFF39B8FD0}"/>
              </a:ext>
            </a:extLst>
          </p:cNvPr>
          <p:cNvSpPr txBox="1"/>
          <p:nvPr/>
        </p:nvSpPr>
        <p:spPr>
          <a:xfrm>
            <a:off x="16973753" y="4368501"/>
            <a:ext cx="1066872" cy="488386"/>
          </a:xfrm>
          <a:prstGeom prst="rect">
            <a:avLst/>
          </a:prstGeom>
        </p:spPr>
        <p:txBody>
          <a:bodyPr lIns="0" tIns="0" rIns="0" bIns="0" rtlCol="0" anchor="t">
            <a:spAutoFit/>
          </a:bodyPr>
          <a:lstStyle/>
          <a:p>
            <a:pPr algn="ctr">
              <a:lnSpc>
                <a:spcPts val="1960"/>
              </a:lnSpc>
            </a:pPr>
            <a:r>
              <a:rPr lang="en-US" sz="1400">
                <a:solidFill>
                  <a:srgbClr val="000000"/>
                </a:solidFill>
                <a:latin typeface="Rounded M+"/>
                <a:ea typeface="Rounded M+"/>
                <a:cs typeface="Rounded M+"/>
                <a:sym typeface="Rounded M+"/>
              </a:rPr>
              <a:t>社旗生活との</a:t>
            </a:r>
          </a:p>
          <a:p>
            <a:pPr algn="ctr">
              <a:lnSpc>
                <a:spcPts val="1960"/>
              </a:lnSpc>
            </a:pPr>
            <a:r>
              <a:rPr lang="en-US" sz="1400">
                <a:solidFill>
                  <a:srgbClr val="000000"/>
                </a:solidFill>
                <a:latin typeface="Rounded M+"/>
                <a:ea typeface="Rounded M+"/>
                <a:cs typeface="Rounded M+"/>
                <a:sym typeface="Rounded M+"/>
              </a:rPr>
              <a:t>関わり</a:t>
            </a:r>
          </a:p>
        </p:txBody>
      </p:sp>
      <p:sp>
        <p:nvSpPr>
          <p:cNvPr id="50" name="TextBox 50">
            <a:extLst>
              <a:ext uri="{FF2B5EF4-FFF2-40B4-BE49-F238E27FC236}">
                <a16:creationId xmlns:a16="http://schemas.microsoft.com/office/drawing/2014/main" id="{3D328B89-82DB-04A4-0EE8-BCAEA9FC69A2}"/>
              </a:ext>
            </a:extLst>
          </p:cNvPr>
          <p:cNvSpPr txBox="1"/>
          <p:nvPr/>
        </p:nvSpPr>
        <p:spPr>
          <a:xfrm>
            <a:off x="17082362" y="8417618"/>
            <a:ext cx="889000" cy="488386"/>
          </a:xfrm>
          <a:prstGeom prst="rect">
            <a:avLst/>
          </a:prstGeom>
        </p:spPr>
        <p:txBody>
          <a:bodyPr lIns="0" tIns="0" rIns="0" bIns="0" rtlCol="0" anchor="t">
            <a:spAutoFit/>
          </a:bodyPr>
          <a:lstStyle/>
          <a:p>
            <a:pPr algn="ctr">
              <a:lnSpc>
                <a:spcPts val="1960"/>
              </a:lnSpc>
            </a:pPr>
            <a:r>
              <a:rPr lang="en-US" sz="1400">
                <a:solidFill>
                  <a:srgbClr val="000000"/>
                </a:solidFill>
                <a:latin typeface="Rounded M+"/>
                <a:ea typeface="Rounded M+"/>
                <a:cs typeface="Rounded M+"/>
                <a:sym typeface="Rounded M+"/>
              </a:rPr>
              <a:t>言葉による</a:t>
            </a:r>
          </a:p>
          <a:p>
            <a:pPr algn="ctr">
              <a:lnSpc>
                <a:spcPts val="1960"/>
              </a:lnSpc>
            </a:pPr>
            <a:r>
              <a:rPr lang="en-US" sz="1400">
                <a:solidFill>
                  <a:srgbClr val="000000"/>
                </a:solidFill>
                <a:latin typeface="Rounded M+"/>
                <a:ea typeface="Rounded M+"/>
                <a:cs typeface="Rounded M+"/>
                <a:sym typeface="Rounded M+"/>
              </a:rPr>
              <a:t>伝え合い</a:t>
            </a:r>
          </a:p>
        </p:txBody>
      </p:sp>
      <p:sp>
        <p:nvSpPr>
          <p:cNvPr id="53" name="TextBox 53">
            <a:extLst>
              <a:ext uri="{FF2B5EF4-FFF2-40B4-BE49-F238E27FC236}">
                <a16:creationId xmlns:a16="http://schemas.microsoft.com/office/drawing/2014/main" id="{A15A6BEB-7121-0C74-9042-5008D6F2E594}"/>
              </a:ext>
            </a:extLst>
          </p:cNvPr>
          <p:cNvSpPr txBox="1"/>
          <p:nvPr/>
        </p:nvSpPr>
        <p:spPr>
          <a:xfrm>
            <a:off x="16884862" y="5532714"/>
            <a:ext cx="1244654" cy="240700"/>
          </a:xfrm>
          <a:prstGeom prst="rect">
            <a:avLst/>
          </a:prstGeom>
        </p:spPr>
        <p:txBody>
          <a:bodyPr lIns="0" tIns="0" rIns="0" bIns="0" rtlCol="0" anchor="t">
            <a:spAutoFit/>
          </a:bodyPr>
          <a:lstStyle/>
          <a:p>
            <a:pPr algn="ctr">
              <a:lnSpc>
                <a:spcPts val="1960"/>
              </a:lnSpc>
            </a:pPr>
            <a:r>
              <a:rPr lang="en-US" sz="1400" dirty="0" err="1">
                <a:solidFill>
                  <a:srgbClr val="000000"/>
                </a:solidFill>
                <a:latin typeface="Rounded M+"/>
                <a:ea typeface="Rounded M+"/>
                <a:cs typeface="Rounded M+"/>
                <a:sym typeface="Rounded M+"/>
              </a:rPr>
              <a:t>思考力の芽生え</a:t>
            </a:r>
            <a:endParaRPr lang="en-US" sz="1400" dirty="0">
              <a:solidFill>
                <a:srgbClr val="000000"/>
              </a:solidFill>
              <a:latin typeface="Rounded M+"/>
              <a:ea typeface="Rounded M+"/>
              <a:cs typeface="Rounded M+"/>
              <a:sym typeface="Rounded M+"/>
            </a:endParaRPr>
          </a:p>
        </p:txBody>
      </p:sp>
      <p:sp>
        <p:nvSpPr>
          <p:cNvPr id="54" name="TextBox 54">
            <a:extLst>
              <a:ext uri="{FF2B5EF4-FFF2-40B4-BE49-F238E27FC236}">
                <a16:creationId xmlns:a16="http://schemas.microsoft.com/office/drawing/2014/main" id="{1228F623-BA7B-71C0-8353-D72D6F89349D}"/>
              </a:ext>
            </a:extLst>
          </p:cNvPr>
          <p:cNvSpPr txBox="1"/>
          <p:nvPr/>
        </p:nvSpPr>
        <p:spPr>
          <a:xfrm>
            <a:off x="16815644" y="9610881"/>
            <a:ext cx="1422436" cy="240700"/>
          </a:xfrm>
          <a:prstGeom prst="rect">
            <a:avLst/>
          </a:prstGeom>
        </p:spPr>
        <p:txBody>
          <a:bodyPr lIns="0" tIns="0" rIns="0" bIns="0" rtlCol="0" anchor="t">
            <a:spAutoFit/>
          </a:bodyPr>
          <a:lstStyle/>
          <a:p>
            <a:pPr algn="ctr">
              <a:lnSpc>
                <a:spcPts val="1960"/>
              </a:lnSpc>
            </a:pPr>
            <a:r>
              <a:rPr lang="en-US" sz="1400">
                <a:solidFill>
                  <a:srgbClr val="000000"/>
                </a:solidFill>
                <a:latin typeface="Rounded M+"/>
                <a:ea typeface="Rounded M+"/>
                <a:cs typeface="Rounded M+"/>
                <a:sym typeface="Rounded M+"/>
              </a:rPr>
              <a:t>豊かな感性と表現</a:t>
            </a:r>
          </a:p>
        </p:txBody>
      </p:sp>
      <p:sp>
        <p:nvSpPr>
          <p:cNvPr id="55" name="Freeform 36">
            <a:extLst>
              <a:ext uri="{FF2B5EF4-FFF2-40B4-BE49-F238E27FC236}">
                <a16:creationId xmlns:a16="http://schemas.microsoft.com/office/drawing/2014/main" id="{C41716D9-7704-8E46-7EE6-2B0C6A606B99}"/>
              </a:ext>
            </a:extLst>
          </p:cNvPr>
          <p:cNvSpPr/>
          <p:nvPr/>
        </p:nvSpPr>
        <p:spPr>
          <a:xfrm>
            <a:off x="16714685" y="6233994"/>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solidFill>
            <a:schemeClr val="bg1"/>
          </a:solidFill>
        </p:spPr>
        <p:txBody>
          <a:bodyPr/>
          <a:lstStyle/>
          <a:p>
            <a:r>
              <a:rPr lang="en-US" altLang="ja-JP" sz="1600" dirty="0" err="1">
                <a:solidFill>
                  <a:srgbClr val="000000"/>
                </a:solidFill>
                <a:latin typeface="Rounded M+"/>
                <a:ea typeface="Rounded M+"/>
                <a:cs typeface="Rounded M+"/>
                <a:sym typeface="Rounded M+"/>
              </a:rPr>
              <a:t>自然との関わり・生命の尊重</a:t>
            </a:r>
            <a:endParaRPr lang="en-US" altLang="ja-JP" sz="1600" dirty="0">
              <a:solidFill>
                <a:srgbClr val="000000"/>
              </a:solidFill>
              <a:latin typeface="Rounded M+"/>
              <a:ea typeface="Rounded M+"/>
              <a:cs typeface="Rounded M+"/>
              <a:sym typeface="Rounded M+"/>
            </a:endParaRPr>
          </a:p>
          <a:p>
            <a:endParaRPr lang="ja-JP" altLang="en-US" dirty="0"/>
          </a:p>
        </p:txBody>
      </p:sp>
      <p:sp>
        <p:nvSpPr>
          <p:cNvPr id="56" name="Freeform 36">
            <a:extLst>
              <a:ext uri="{FF2B5EF4-FFF2-40B4-BE49-F238E27FC236}">
                <a16:creationId xmlns:a16="http://schemas.microsoft.com/office/drawing/2014/main" id="{BFDB9FD6-02CA-1507-E039-0E0CE3DC92C3}"/>
              </a:ext>
            </a:extLst>
          </p:cNvPr>
          <p:cNvSpPr/>
          <p:nvPr/>
        </p:nvSpPr>
        <p:spPr>
          <a:xfrm>
            <a:off x="16685487" y="7321312"/>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r>
              <a:rPr lang="en-US" altLang="ja-JP" sz="1600" dirty="0" err="1">
                <a:solidFill>
                  <a:srgbClr val="000000"/>
                </a:solidFill>
                <a:latin typeface="Rounded M+"/>
                <a:ea typeface="Rounded M+"/>
                <a:cs typeface="Rounded M+"/>
                <a:sym typeface="Rounded M+"/>
              </a:rPr>
              <a:t>量・図形・文字等への関心・感覚</a:t>
            </a:r>
            <a:endParaRPr lang="en-US" altLang="ja-JP" sz="1600" dirty="0">
              <a:solidFill>
                <a:srgbClr val="000000"/>
              </a:solidFill>
              <a:latin typeface="Rounded M+"/>
              <a:ea typeface="Rounded M+"/>
              <a:cs typeface="Rounded M+"/>
              <a:sym typeface="Rounded M+"/>
            </a:endParaRPr>
          </a:p>
          <a:p>
            <a:endParaRPr lang="ja-JP" altLang="en-US" dirty="0"/>
          </a:p>
        </p:txBody>
      </p:sp>
      <p:grpSp>
        <p:nvGrpSpPr>
          <p:cNvPr id="16" name="Group 25">
            <a:extLst>
              <a:ext uri="{FF2B5EF4-FFF2-40B4-BE49-F238E27FC236}">
                <a16:creationId xmlns:a16="http://schemas.microsoft.com/office/drawing/2014/main" id="{D87D2400-685C-4F67-8759-4A7CFBDE7BD4}"/>
              </a:ext>
            </a:extLst>
          </p:cNvPr>
          <p:cNvGrpSpPr/>
          <p:nvPr/>
        </p:nvGrpSpPr>
        <p:grpSpPr>
          <a:xfrm rot="10800000">
            <a:off x="4684707" y="5510931"/>
            <a:ext cx="4118057" cy="1544680"/>
            <a:chOff x="0" y="0"/>
            <a:chExt cx="1372720" cy="647700"/>
          </a:xfrm>
        </p:grpSpPr>
        <p:sp>
          <p:nvSpPr>
            <p:cNvPr id="18" name="Freeform 26">
              <a:extLst>
                <a:ext uri="{FF2B5EF4-FFF2-40B4-BE49-F238E27FC236}">
                  <a16:creationId xmlns:a16="http://schemas.microsoft.com/office/drawing/2014/main" id="{5DAA63EE-69F8-55A3-0E0A-C836E55C0C72}"/>
                </a:ext>
              </a:extLst>
            </p:cNvPr>
            <p:cNvSpPr/>
            <p:nvPr/>
          </p:nvSpPr>
          <p:spPr>
            <a:xfrm>
              <a:off x="0" y="0"/>
              <a:ext cx="1372731" cy="647700"/>
            </a:xfrm>
            <a:custGeom>
              <a:avLst/>
              <a:gdLst/>
              <a:ahLst/>
              <a:cxnLst/>
              <a:rect l="l" t="t" r="r" b="b"/>
              <a:pathLst>
                <a:path w="1372731" h="647700">
                  <a:moveTo>
                    <a:pt x="1080752" y="0"/>
                  </a:moveTo>
                  <a:lnTo>
                    <a:pt x="282407" y="0"/>
                  </a:lnTo>
                  <a:cubicBezTo>
                    <a:pt x="126426" y="0"/>
                    <a:pt x="0" y="123512"/>
                    <a:pt x="0" y="241300"/>
                  </a:cubicBezTo>
                  <a:cubicBezTo>
                    <a:pt x="0" y="322669"/>
                    <a:pt x="66279" y="417810"/>
                    <a:pt x="162037" y="461951"/>
                  </a:cubicBezTo>
                  <a:lnTo>
                    <a:pt x="162037" y="647700"/>
                  </a:lnTo>
                  <a:lnTo>
                    <a:pt x="353844" y="488232"/>
                  </a:lnTo>
                  <a:lnTo>
                    <a:pt x="1080752" y="488232"/>
                  </a:lnTo>
                  <a:cubicBezTo>
                    <a:pt x="1246282" y="488232"/>
                    <a:pt x="1372720" y="364720"/>
                    <a:pt x="1372720" y="241300"/>
                  </a:cubicBezTo>
                  <a:cubicBezTo>
                    <a:pt x="1372731" y="123512"/>
                    <a:pt x="1246282" y="0"/>
                    <a:pt x="1080752" y="0"/>
                  </a:cubicBezTo>
                  <a:close/>
                </a:path>
              </a:pathLst>
            </a:custGeom>
            <a:solidFill>
              <a:srgbClr val="C8EFED"/>
            </a:solidFill>
          </p:spPr>
          <p:txBody>
            <a:bodyPr/>
            <a:lstStyle/>
            <a:p>
              <a:endParaRPr lang="ja-JP" altLang="en-US" dirty="0"/>
            </a:p>
          </p:txBody>
        </p:sp>
        <p:sp>
          <p:nvSpPr>
            <p:cNvPr id="30" name="TextBox 27">
              <a:extLst>
                <a:ext uri="{FF2B5EF4-FFF2-40B4-BE49-F238E27FC236}">
                  <a16:creationId xmlns:a16="http://schemas.microsoft.com/office/drawing/2014/main" id="{55BCBC1C-49CB-8BB5-E3A6-3DEA72E36852}"/>
                </a:ext>
              </a:extLst>
            </p:cNvPr>
            <p:cNvSpPr txBox="1"/>
            <p:nvPr/>
          </p:nvSpPr>
          <p:spPr>
            <a:xfrm>
              <a:off x="0" y="-85725"/>
              <a:ext cx="1372720" cy="542925"/>
            </a:xfrm>
            <a:prstGeom prst="rect">
              <a:avLst/>
            </a:prstGeom>
          </p:spPr>
          <p:txBody>
            <a:bodyPr lIns="50800" tIns="50800" rIns="50800" bIns="50800" rtlCol="0" anchor="ctr"/>
            <a:lstStyle/>
            <a:p>
              <a:pPr algn="ctr">
                <a:lnSpc>
                  <a:spcPts val="4000"/>
                </a:lnSpc>
              </a:pPr>
              <a:endParaRPr/>
            </a:p>
          </p:txBody>
        </p:sp>
      </p:grpSp>
      <p:sp>
        <p:nvSpPr>
          <p:cNvPr id="33" name="テキスト ボックス 32">
            <a:extLst>
              <a:ext uri="{FF2B5EF4-FFF2-40B4-BE49-F238E27FC236}">
                <a16:creationId xmlns:a16="http://schemas.microsoft.com/office/drawing/2014/main" id="{1AF608A1-ED1F-1737-9A1B-279DCA3E8E6D}"/>
              </a:ext>
            </a:extLst>
          </p:cNvPr>
          <p:cNvSpPr txBox="1"/>
          <p:nvPr/>
        </p:nvSpPr>
        <p:spPr>
          <a:xfrm>
            <a:off x="4919594" y="6265834"/>
            <a:ext cx="3434183" cy="369332"/>
          </a:xfrm>
          <a:prstGeom prst="rect">
            <a:avLst/>
          </a:prstGeom>
          <a:noFill/>
        </p:spPr>
        <p:txBody>
          <a:bodyPr wrap="square" rtlCol="0">
            <a:spAutoFit/>
          </a:bodyPr>
          <a:lstStyle/>
          <a:p>
            <a:r>
              <a:rPr kumimoji="1" lang="ja-JP" altLang="en-US" dirty="0">
                <a:solidFill>
                  <a:schemeClr val="tx2"/>
                </a:solidFill>
                <a:latin typeface="HG丸ｺﾞｼｯｸM-PRO" panose="020F0600000000000000" pitchFamily="50" charset="-128"/>
                <a:ea typeface="HG丸ｺﾞｼｯｸM-PRO" panose="020F0600000000000000" pitchFamily="50" charset="-128"/>
              </a:rPr>
              <a:t>赤と青を重ねたら紫になったよ</a:t>
            </a:r>
          </a:p>
        </p:txBody>
      </p:sp>
      <p:sp>
        <p:nvSpPr>
          <p:cNvPr id="51" name="テキスト ボックス 50">
            <a:extLst>
              <a:ext uri="{FF2B5EF4-FFF2-40B4-BE49-F238E27FC236}">
                <a16:creationId xmlns:a16="http://schemas.microsoft.com/office/drawing/2014/main" id="{A066443A-95B7-C3B3-554E-C8DBC46E969F}"/>
              </a:ext>
            </a:extLst>
          </p:cNvPr>
          <p:cNvSpPr txBox="1"/>
          <p:nvPr/>
        </p:nvSpPr>
        <p:spPr>
          <a:xfrm>
            <a:off x="9539564" y="2438917"/>
            <a:ext cx="3434183" cy="369332"/>
          </a:xfrm>
          <a:prstGeom prst="rect">
            <a:avLst/>
          </a:prstGeom>
          <a:noFill/>
        </p:spPr>
        <p:txBody>
          <a:bodyPr wrap="square" rtlCol="0">
            <a:spAutoFit/>
          </a:bodyPr>
          <a:lstStyle/>
          <a:p>
            <a:r>
              <a:rPr kumimoji="1" lang="ja-JP" altLang="en-US" dirty="0">
                <a:solidFill>
                  <a:schemeClr val="tx2"/>
                </a:solidFill>
                <a:latin typeface="HG丸ｺﾞｼｯｸM-PRO" panose="020F0600000000000000" pitchFamily="50" charset="-128"/>
                <a:ea typeface="HG丸ｺﾞｼｯｸM-PRO" panose="020F0600000000000000" pitchFamily="50" charset="-128"/>
              </a:rPr>
              <a:t>全部重ねたらどうなるかな</a:t>
            </a:r>
          </a:p>
        </p:txBody>
      </p:sp>
      <p:sp>
        <p:nvSpPr>
          <p:cNvPr id="57" name="テキスト ボックス 56">
            <a:extLst>
              <a:ext uri="{FF2B5EF4-FFF2-40B4-BE49-F238E27FC236}">
                <a16:creationId xmlns:a16="http://schemas.microsoft.com/office/drawing/2014/main" id="{1DC88308-AD00-0CC9-C146-06F2EDFB97F0}"/>
              </a:ext>
            </a:extLst>
          </p:cNvPr>
          <p:cNvSpPr txBox="1"/>
          <p:nvPr/>
        </p:nvSpPr>
        <p:spPr>
          <a:xfrm>
            <a:off x="13444961" y="6298073"/>
            <a:ext cx="3434183" cy="369332"/>
          </a:xfrm>
          <a:prstGeom prst="rect">
            <a:avLst/>
          </a:prstGeom>
          <a:noFill/>
        </p:spPr>
        <p:txBody>
          <a:bodyPr wrap="square" rtlCol="0">
            <a:spAutoFit/>
          </a:bodyPr>
          <a:lstStyle/>
          <a:p>
            <a:r>
              <a:rPr kumimoji="1" lang="ja-JP" altLang="en-US" dirty="0">
                <a:solidFill>
                  <a:schemeClr val="tx2"/>
                </a:solidFill>
                <a:latin typeface="HG丸ｺﾞｼｯｸM-PRO" panose="020F0600000000000000" pitchFamily="50" charset="-128"/>
                <a:ea typeface="HG丸ｺﾞｼｯｸM-PRO" panose="020F0600000000000000" pitchFamily="50" charset="-128"/>
              </a:rPr>
              <a:t>全部重ねたらどうなるかな</a:t>
            </a:r>
          </a:p>
        </p:txBody>
      </p:sp>
      <p:pic>
        <p:nvPicPr>
          <p:cNvPr id="8" name="図 7">
            <a:extLst>
              <a:ext uri="{FF2B5EF4-FFF2-40B4-BE49-F238E27FC236}">
                <a16:creationId xmlns:a16="http://schemas.microsoft.com/office/drawing/2014/main" id="{F8AEA7D5-6770-28AA-5B04-84F78B5842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75650" y="2321706"/>
            <a:ext cx="3762391" cy="2821793"/>
          </a:xfrm>
          <a:prstGeom prst="rect">
            <a:avLst/>
          </a:prstGeom>
        </p:spPr>
      </p:pic>
      <p:pic>
        <p:nvPicPr>
          <p:cNvPr id="10" name="図 9">
            <a:extLst>
              <a:ext uri="{FF2B5EF4-FFF2-40B4-BE49-F238E27FC236}">
                <a16:creationId xmlns:a16="http://schemas.microsoft.com/office/drawing/2014/main" id="{D9F63B8E-E757-1690-7FD3-BF1EA0B52299}"/>
              </a:ext>
            </a:extLst>
          </p:cNvPr>
          <p:cNvPicPr>
            <a:picLocks noChangeAspect="1"/>
          </p:cNvPicPr>
          <p:nvPr/>
        </p:nvPicPr>
        <p:blipFill>
          <a:blip r:embed="rId10" cstate="print">
            <a:extLst>
              <a:ext uri="{28A0092B-C50C-407E-A947-70E740481C1C}">
                <a14:useLocalDpi xmlns:a14="http://schemas.microsoft.com/office/drawing/2010/main" val="0"/>
              </a:ext>
            </a:extLst>
          </a:blip>
          <a:srcRect l="20617" r="12331" b="5938"/>
          <a:stretch>
            <a:fillRect/>
          </a:stretch>
        </p:blipFill>
        <p:spPr>
          <a:xfrm rot="16200000">
            <a:off x="9674579" y="3149016"/>
            <a:ext cx="2092435" cy="3913788"/>
          </a:xfrm>
          <a:prstGeom prst="rect">
            <a:avLst/>
          </a:prstGeom>
        </p:spPr>
      </p:pic>
    </p:spTree>
    <p:extLst>
      <p:ext uri="{BB962C8B-B14F-4D97-AF65-F5344CB8AC3E}">
        <p14:creationId xmlns:p14="http://schemas.microsoft.com/office/powerpoint/2010/main" val="3879942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5CC2D-1CC7-84FB-CC97-51CF7EE9E65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7419A46-A07C-A225-5A03-FD2E03A5CE36}"/>
              </a:ext>
            </a:extLst>
          </p:cNvPr>
          <p:cNvSpPr/>
          <p:nvPr/>
        </p:nvSpPr>
        <p:spPr>
          <a:xfrm>
            <a:off x="0" y="0"/>
            <a:ext cx="18288000" cy="650849"/>
          </a:xfrm>
          <a:custGeom>
            <a:avLst/>
            <a:gdLst/>
            <a:ahLst/>
            <a:cxnLst/>
            <a:rect l="l" t="t" r="r" b="b"/>
            <a:pathLst>
              <a:path w="18288000" h="650849">
                <a:moveTo>
                  <a:pt x="0" y="0"/>
                </a:moveTo>
                <a:lnTo>
                  <a:pt x="18288000" y="0"/>
                </a:lnTo>
                <a:lnTo>
                  <a:pt x="18288000" y="650849"/>
                </a:lnTo>
                <a:lnTo>
                  <a:pt x="0" y="650849"/>
                </a:lnTo>
                <a:lnTo>
                  <a:pt x="0" y="0"/>
                </a:lnTo>
                <a:close/>
              </a:path>
            </a:pathLst>
          </a:custGeom>
          <a:blipFill>
            <a:blip r:embed="rId2"/>
            <a:stretch>
              <a:fillRect t="-1177626" b="-594449"/>
            </a:stretch>
          </a:blipFill>
        </p:spPr>
      </p:sp>
      <p:grpSp>
        <p:nvGrpSpPr>
          <p:cNvPr id="3" name="Group 3">
            <a:extLst>
              <a:ext uri="{FF2B5EF4-FFF2-40B4-BE49-F238E27FC236}">
                <a16:creationId xmlns:a16="http://schemas.microsoft.com/office/drawing/2014/main" id="{B2BA0C40-493B-DE3A-CDF3-F4DE046D0D29}"/>
              </a:ext>
            </a:extLst>
          </p:cNvPr>
          <p:cNvGrpSpPr/>
          <p:nvPr/>
        </p:nvGrpSpPr>
        <p:grpSpPr>
          <a:xfrm rot="5400000">
            <a:off x="4780" y="1242425"/>
            <a:ext cx="685474" cy="695034"/>
            <a:chOff x="0" y="0"/>
            <a:chExt cx="801621" cy="812800"/>
          </a:xfrm>
        </p:grpSpPr>
        <p:sp>
          <p:nvSpPr>
            <p:cNvPr id="4" name="Freeform 4">
              <a:extLst>
                <a:ext uri="{FF2B5EF4-FFF2-40B4-BE49-F238E27FC236}">
                  <a16:creationId xmlns:a16="http://schemas.microsoft.com/office/drawing/2014/main" id="{9D44A4EB-0177-C4A9-763D-5EBA271E44D1}"/>
                </a:ext>
              </a:extLst>
            </p:cNvPr>
            <p:cNvSpPr/>
            <p:nvPr/>
          </p:nvSpPr>
          <p:spPr>
            <a:xfrm>
              <a:off x="0" y="0"/>
              <a:ext cx="801621" cy="812800"/>
            </a:xfrm>
            <a:custGeom>
              <a:avLst/>
              <a:gdLst/>
              <a:ahLst/>
              <a:cxnLst/>
              <a:rect l="l" t="t" r="r" b="b"/>
              <a:pathLst>
                <a:path w="801621" h="812800">
                  <a:moveTo>
                    <a:pt x="267351" y="19070"/>
                  </a:moveTo>
                  <a:cubicBezTo>
                    <a:pt x="308316" y="7556"/>
                    <a:pt x="355170" y="0"/>
                    <a:pt x="401026" y="0"/>
                  </a:cubicBezTo>
                  <a:cubicBezTo>
                    <a:pt x="446884" y="0"/>
                    <a:pt x="491010" y="6476"/>
                    <a:pt x="531673" y="17990"/>
                  </a:cubicBezTo>
                  <a:cubicBezTo>
                    <a:pt x="532540" y="18350"/>
                    <a:pt x="533405" y="18350"/>
                    <a:pt x="534269" y="18710"/>
                  </a:cubicBezTo>
                  <a:cubicBezTo>
                    <a:pt x="686980" y="64765"/>
                    <a:pt x="799458" y="186379"/>
                    <a:pt x="801621" y="328502"/>
                  </a:cubicBezTo>
                  <a:lnTo>
                    <a:pt x="801621" y="812800"/>
                  </a:lnTo>
                  <a:lnTo>
                    <a:pt x="0" y="812800"/>
                  </a:lnTo>
                  <a:lnTo>
                    <a:pt x="0" y="328861"/>
                  </a:lnTo>
                  <a:cubicBezTo>
                    <a:pt x="2163" y="185660"/>
                    <a:pt x="112910" y="64045"/>
                    <a:pt x="267351" y="19070"/>
                  </a:cubicBezTo>
                  <a:close/>
                </a:path>
              </a:pathLst>
            </a:custGeom>
            <a:solidFill>
              <a:srgbClr val="A3CFF0"/>
            </a:solidFill>
          </p:spPr>
        </p:sp>
        <p:sp>
          <p:nvSpPr>
            <p:cNvPr id="5" name="TextBox 5">
              <a:extLst>
                <a:ext uri="{FF2B5EF4-FFF2-40B4-BE49-F238E27FC236}">
                  <a16:creationId xmlns:a16="http://schemas.microsoft.com/office/drawing/2014/main" id="{FC4BACE6-DDD4-28B7-57ED-87246FBD11F7}"/>
                </a:ext>
              </a:extLst>
            </p:cNvPr>
            <p:cNvSpPr txBox="1"/>
            <p:nvPr/>
          </p:nvSpPr>
          <p:spPr>
            <a:xfrm>
              <a:off x="0" y="3175"/>
              <a:ext cx="801621" cy="809625"/>
            </a:xfrm>
            <a:prstGeom prst="rect">
              <a:avLst/>
            </a:prstGeom>
          </p:spPr>
          <p:txBody>
            <a:bodyPr lIns="50800" tIns="50800" rIns="50800" bIns="50800" rtlCol="0" anchor="ctr"/>
            <a:lstStyle/>
            <a:p>
              <a:pPr algn="ctr">
                <a:lnSpc>
                  <a:spcPts val="3936"/>
                </a:lnSpc>
              </a:pPr>
              <a:endParaRPr/>
            </a:p>
          </p:txBody>
        </p:sp>
      </p:grpSp>
      <p:sp>
        <p:nvSpPr>
          <p:cNvPr id="6" name="Freeform 6">
            <a:extLst>
              <a:ext uri="{FF2B5EF4-FFF2-40B4-BE49-F238E27FC236}">
                <a16:creationId xmlns:a16="http://schemas.microsoft.com/office/drawing/2014/main" id="{57C70B42-6AF8-A593-4E54-8735FD6F728B}"/>
              </a:ext>
            </a:extLst>
          </p:cNvPr>
          <p:cNvSpPr/>
          <p:nvPr/>
        </p:nvSpPr>
        <p:spPr>
          <a:xfrm>
            <a:off x="0" y="9636151"/>
            <a:ext cx="18288000" cy="650849"/>
          </a:xfrm>
          <a:custGeom>
            <a:avLst/>
            <a:gdLst/>
            <a:ahLst/>
            <a:cxnLst/>
            <a:rect l="l" t="t" r="r" b="b"/>
            <a:pathLst>
              <a:path w="18288000" h="650849">
                <a:moveTo>
                  <a:pt x="0" y="0"/>
                </a:moveTo>
                <a:lnTo>
                  <a:pt x="18288000" y="0"/>
                </a:lnTo>
                <a:lnTo>
                  <a:pt x="18288000" y="650849"/>
                </a:lnTo>
                <a:lnTo>
                  <a:pt x="0" y="650849"/>
                </a:lnTo>
                <a:lnTo>
                  <a:pt x="0" y="0"/>
                </a:lnTo>
                <a:close/>
              </a:path>
            </a:pathLst>
          </a:custGeom>
          <a:blipFill>
            <a:blip r:embed="rId2"/>
            <a:stretch>
              <a:fillRect t="-1177626" b="-594449"/>
            </a:stretch>
          </a:blipFill>
        </p:spPr>
      </p:sp>
      <p:sp>
        <p:nvSpPr>
          <p:cNvPr id="7" name="Freeform 7">
            <a:extLst>
              <a:ext uri="{FF2B5EF4-FFF2-40B4-BE49-F238E27FC236}">
                <a16:creationId xmlns:a16="http://schemas.microsoft.com/office/drawing/2014/main" id="{E9096D18-83D4-DD93-89C9-C558DDDF3B84}"/>
              </a:ext>
            </a:extLst>
          </p:cNvPr>
          <p:cNvSpPr/>
          <p:nvPr/>
        </p:nvSpPr>
        <p:spPr>
          <a:xfrm>
            <a:off x="1223597" y="5238750"/>
            <a:ext cx="1081494" cy="1069328"/>
          </a:xfrm>
          <a:custGeom>
            <a:avLst/>
            <a:gdLst/>
            <a:ahLst/>
            <a:cxnLst/>
            <a:rect l="l" t="t" r="r" b="b"/>
            <a:pathLst>
              <a:path w="1081494" h="1069328">
                <a:moveTo>
                  <a:pt x="0" y="0"/>
                </a:moveTo>
                <a:lnTo>
                  <a:pt x="1081494" y="0"/>
                </a:lnTo>
                <a:lnTo>
                  <a:pt x="1081494" y="1069328"/>
                </a:lnTo>
                <a:lnTo>
                  <a:pt x="0" y="1069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a:extLst>
              <a:ext uri="{FF2B5EF4-FFF2-40B4-BE49-F238E27FC236}">
                <a16:creationId xmlns:a16="http://schemas.microsoft.com/office/drawing/2014/main" id="{A6F4F569-3B6E-C199-2260-EE3CB9CF7FED}"/>
              </a:ext>
            </a:extLst>
          </p:cNvPr>
          <p:cNvSpPr/>
          <p:nvPr/>
        </p:nvSpPr>
        <p:spPr>
          <a:xfrm>
            <a:off x="2491401" y="1509632"/>
            <a:ext cx="3364213" cy="2066018"/>
          </a:xfrm>
          <a:custGeom>
            <a:avLst/>
            <a:gdLst/>
            <a:ahLst/>
            <a:cxnLst/>
            <a:rect l="l" t="t" r="r" b="b"/>
            <a:pathLst>
              <a:path w="1054686" h="647700">
                <a:moveTo>
                  <a:pt x="768125" y="0"/>
                </a:moveTo>
                <a:lnTo>
                  <a:pt x="282407" y="0"/>
                </a:lnTo>
                <a:cubicBezTo>
                  <a:pt x="126426" y="0"/>
                  <a:pt x="0" y="123512"/>
                  <a:pt x="0" y="241300"/>
                </a:cubicBezTo>
                <a:cubicBezTo>
                  <a:pt x="0" y="322669"/>
                  <a:pt x="66279" y="417810"/>
                  <a:pt x="162037" y="461951"/>
                </a:cubicBezTo>
                <a:lnTo>
                  <a:pt x="162037" y="647700"/>
                </a:lnTo>
                <a:lnTo>
                  <a:pt x="353844" y="488232"/>
                </a:lnTo>
                <a:lnTo>
                  <a:pt x="768125" y="488232"/>
                </a:lnTo>
                <a:cubicBezTo>
                  <a:pt x="928237" y="488232"/>
                  <a:pt x="1054674" y="364720"/>
                  <a:pt x="1054674" y="241300"/>
                </a:cubicBezTo>
                <a:cubicBezTo>
                  <a:pt x="1054686" y="123512"/>
                  <a:pt x="928237" y="0"/>
                  <a:pt x="768125" y="0"/>
                </a:cubicBezTo>
                <a:close/>
              </a:path>
            </a:pathLst>
          </a:custGeom>
          <a:solidFill>
            <a:srgbClr val="C8EFED"/>
          </a:solidFill>
        </p:spPr>
        <p:txBody>
          <a:bodyPr/>
          <a:lstStyle/>
          <a:p>
            <a:pPr algn="ctr"/>
            <a:endParaRPr lang="en-US" altLang="ja-JP" dirty="0">
              <a:solidFill>
                <a:schemeClr val="tx2"/>
              </a:solidFill>
              <a:latin typeface="HG丸ｺﾞｼｯｸM-PRO" panose="020F0600000000000000" pitchFamily="50" charset="-128"/>
              <a:ea typeface="HG丸ｺﾞｼｯｸM-PRO" panose="020F0600000000000000" pitchFamily="50" charset="-128"/>
            </a:endParaRPr>
          </a:p>
          <a:p>
            <a:pPr algn="ctr"/>
            <a:endParaRPr lang="en-US" altLang="ja-JP" dirty="0">
              <a:solidFill>
                <a:schemeClr val="tx2"/>
              </a:solidFill>
              <a:latin typeface="HG丸ｺﾞｼｯｸM-PRO" panose="020F0600000000000000" pitchFamily="50" charset="-128"/>
              <a:ea typeface="HG丸ｺﾞｼｯｸM-PRO" panose="020F0600000000000000" pitchFamily="50" charset="-128"/>
            </a:endParaRPr>
          </a:p>
          <a:p>
            <a:pPr algn="ctr"/>
            <a:r>
              <a:rPr lang="ja-JP" altLang="en-US" dirty="0">
                <a:solidFill>
                  <a:schemeClr val="tx2"/>
                </a:solidFill>
                <a:latin typeface="HG丸ｺﾞｼｯｸM-PRO" panose="020F0600000000000000" pitchFamily="50" charset="-128"/>
                <a:ea typeface="HG丸ｺﾞｼｯｸM-PRO" panose="020F0600000000000000" pitchFamily="50" charset="-128"/>
              </a:rPr>
              <a:t>光はどこから出てきているのかな</a:t>
            </a:r>
            <a:endParaRPr lang="en-US" altLang="ja-JP" dirty="0">
              <a:solidFill>
                <a:schemeClr val="tx2"/>
              </a:solidFill>
              <a:latin typeface="HG丸ｺﾞｼｯｸM-PRO" panose="020F0600000000000000" pitchFamily="50" charset="-128"/>
              <a:ea typeface="HG丸ｺﾞｼｯｸM-PRO" panose="020F0600000000000000" pitchFamily="50" charset="-128"/>
            </a:endParaRPr>
          </a:p>
        </p:txBody>
      </p:sp>
      <p:grpSp>
        <p:nvGrpSpPr>
          <p:cNvPr id="19" name="Group 19">
            <a:extLst>
              <a:ext uri="{FF2B5EF4-FFF2-40B4-BE49-F238E27FC236}">
                <a16:creationId xmlns:a16="http://schemas.microsoft.com/office/drawing/2014/main" id="{2FB3C830-CC4E-6B6E-E960-F7FD26B37329}"/>
              </a:ext>
            </a:extLst>
          </p:cNvPr>
          <p:cNvGrpSpPr/>
          <p:nvPr/>
        </p:nvGrpSpPr>
        <p:grpSpPr>
          <a:xfrm rot="10724376">
            <a:off x="4769345" y="4895882"/>
            <a:ext cx="4377260" cy="1824225"/>
            <a:chOff x="0" y="0"/>
            <a:chExt cx="1561638" cy="647700"/>
          </a:xfrm>
        </p:grpSpPr>
        <p:sp>
          <p:nvSpPr>
            <p:cNvPr id="20" name="Freeform 20">
              <a:extLst>
                <a:ext uri="{FF2B5EF4-FFF2-40B4-BE49-F238E27FC236}">
                  <a16:creationId xmlns:a16="http://schemas.microsoft.com/office/drawing/2014/main" id="{205FD79A-B7B9-E5B6-6ACE-61902F00AE23}"/>
                </a:ext>
              </a:extLst>
            </p:cNvPr>
            <p:cNvSpPr/>
            <p:nvPr/>
          </p:nvSpPr>
          <p:spPr>
            <a:xfrm>
              <a:off x="0" y="0"/>
              <a:ext cx="1561649" cy="647700"/>
            </a:xfrm>
            <a:custGeom>
              <a:avLst/>
              <a:gdLst/>
              <a:ahLst/>
              <a:cxnLst/>
              <a:rect l="l" t="t" r="r" b="b"/>
              <a:pathLst>
                <a:path w="1561649" h="647700">
                  <a:moveTo>
                    <a:pt x="1266452" y="0"/>
                  </a:moveTo>
                  <a:lnTo>
                    <a:pt x="282407" y="0"/>
                  </a:lnTo>
                  <a:cubicBezTo>
                    <a:pt x="126426" y="0"/>
                    <a:pt x="0" y="123512"/>
                    <a:pt x="0" y="241300"/>
                  </a:cubicBezTo>
                  <a:cubicBezTo>
                    <a:pt x="0" y="322669"/>
                    <a:pt x="66279" y="417810"/>
                    <a:pt x="162037" y="461951"/>
                  </a:cubicBezTo>
                  <a:lnTo>
                    <a:pt x="162037" y="647700"/>
                  </a:lnTo>
                  <a:lnTo>
                    <a:pt x="353844" y="488232"/>
                  </a:lnTo>
                  <a:lnTo>
                    <a:pt x="1266452" y="488232"/>
                  </a:lnTo>
                  <a:cubicBezTo>
                    <a:pt x="1435200" y="488232"/>
                    <a:pt x="1561638" y="364720"/>
                    <a:pt x="1561638" y="241300"/>
                  </a:cubicBezTo>
                  <a:cubicBezTo>
                    <a:pt x="1561649" y="123512"/>
                    <a:pt x="1435200" y="0"/>
                    <a:pt x="1266452" y="0"/>
                  </a:cubicBezTo>
                  <a:close/>
                </a:path>
              </a:pathLst>
            </a:custGeom>
            <a:solidFill>
              <a:srgbClr val="C8EFED"/>
            </a:solidFill>
          </p:spPr>
        </p:sp>
        <p:sp>
          <p:nvSpPr>
            <p:cNvPr id="21" name="TextBox 21">
              <a:extLst>
                <a:ext uri="{FF2B5EF4-FFF2-40B4-BE49-F238E27FC236}">
                  <a16:creationId xmlns:a16="http://schemas.microsoft.com/office/drawing/2014/main" id="{1FC9E29F-8824-5DB9-A34D-3D48742A856B}"/>
                </a:ext>
              </a:extLst>
            </p:cNvPr>
            <p:cNvSpPr txBox="1"/>
            <p:nvPr/>
          </p:nvSpPr>
          <p:spPr>
            <a:xfrm>
              <a:off x="0" y="-85725"/>
              <a:ext cx="1561638" cy="542925"/>
            </a:xfrm>
            <a:prstGeom prst="rect">
              <a:avLst/>
            </a:prstGeom>
          </p:spPr>
          <p:txBody>
            <a:bodyPr lIns="50800" tIns="50800" rIns="50800" bIns="50800" rtlCol="0" anchor="ctr"/>
            <a:lstStyle/>
            <a:p>
              <a:pPr algn="ctr">
                <a:lnSpc>
                  <a:spcPts val="4000"/>
                </a:lnSpc>
              </a:pPr>
              <a:endParaRPr/>
            </a:p>
          </p:txBody>
        </p:sp>
      </p:grpSp>
      <p:grpSp>
        <p:nvGrpSpPr>
          <p:cNvPr id="25" name="Group 25">
            <a:extLst>
              <a:ext uri="{FF2B5EF4-FFF2-40B4-BE49-F238E27FC236}">
                <a16:creationId xmlns:a16="http://schemas.microsoft.com/office/drawing/2014/main" id="{26B6FB91-9C90-453C-BC72-23DD855847BF}"/>
              </a:ext>
            </a:extLst>
          </p:cNvPr>
          <p:cNvGrpSpPr/>
          <p:nvPr/>
        </p:nvGrpSpPr>
        <p:grpSpPr>
          <a:xfrm>
            <a:off x="11913047" y="1537426"/>
            <a:ext cx="4378668" cy="1840961"/>
            <a:chOff x="0" y="0"/>
            <a:chExt cx="1372720" cy="647700"/>
          </a:xfrm>
        </p:grpSpPr>
        <p:sp>
          <p:nvSpPr>
            <p:cNvPr id="26" name="Freeform 26">
              <a:extLst>
                <a:ext uri="{FF2B5EF4-FFF2-40B4-BE49-F238E27FC236}">
                  <a16:creationId xmlns:a16="http://schemas.microsoft.com/office/drawing/2014/main" id="{0BFFF819-2A71-3EE5-C151-E914FD2ADD0D}"/>
                </a:ext>
              </a:extLst>
            </p:cNvPr>
            <p:cNvSpPr/>
            <p:nvPr/>
          </p:nvSpPr>
          <p:spPr>
            <a:xfrm>
              <a:off x="0" y="0"/>
              <a:ext cx="1372731" cy="647700"/>
            </a:xfrm>
            <a:custGeom>
              <a:avLst/>
              <a:gdLst/>
              <a:ahLst/>
              <a:cxnLst/>
              <a:rect l="l" t="t" r="r" b="b"/>
              <a:pathLst>
                <a:path w="1372731" h="647700">
                  <a:moveTo>
                    <a:pt x="1080752" y="0"/>
                  </a:moveTo>
                  <a:lnTo>
                    <a:pt x="282407" y="0"/>
                  </a:lnTo>
                  <a:cubicBezTo>
                    <a:pt x="126426" y="0"/>
                    <a:pt x="0" y="123512"/>
                    <a:pt x="0" y="241300"/>
                  </a:cubicBezTo>
                  <a:cubicBezTo>
                    <a:pt x="0" y="322669"/>
                    <a:pt x="66279" y="417810"/>
                    <a:pt x="162037" y="461951"/>
                  </a:cubicBezTo>
                  <a:lnTo>
                    <a:pt x="162037" y="647700"/>
                  </a:lnTo>
                  <a:lnTo>
                    <a:pt x="353844" y="488232"/>
                  </a:lnTo>
                  <a:lnTo>
                    <a:pt x="1080752" y="488232"/>
                  </a:lnTo>
                  <a:cubicBezTo>
                    <a:pt x="1246282" y="488232"/>
                    <a:pt x="1372720" y="364720"/>
                    <a:pt x="1372720" y="241300"/>
                  </a:cubicBezTo>
                  <a:cubicBezTo>
                    <a:pt x="1372731" y="123512"/>
                    <a:pt x="1246282" y="0"/>
                    <a:pt x="1080752" y="0"/>
                  </a:cubicBezTo>
                  <a:close/>
                </a:path>
              </a:pathLst>
            </a:custGeom>
            <a:solidFill>
              <a:srgbClr val="C8EFED"/>
            </a:solidFill>
          </p:spPr>
        </p:sp>
        <p:sp>
          <p:nvSpPr>
            <p:cNvPr id="27" name="TextBox 27">
              <a:extLst>
                <a:ext uri="{FF2B5EF4-FFF2-40B4-BE49-F238E27FC236}">
                  <a16:creationId xmlns:a16="http://schemas.microsoft.com/office/drawing/2014/main" id="{DF5DC2EE-60F5-6030-3CFC-0ABB75863DDC}"/>
                </a:ext>
              </a:extLst>
            </p:cNvPr>
            <p:cNvSpPr txBox="1"/>
            <p:nvPr/>
          </p:nvSpPr>
          <p:spPr>
            <a:xfrm>
              <a:off x="0" y="-85725"/>
              <a:ext cx="1372720" cy="542925"/>
            </a:xfrm>
            <a:prstGeom prst="rect">
              <a:avLst/>
            </a:prstGeom>
          </p:spPr>
          <p:txBody>
            <a:bodyPr lIns="50800" tIns="50800" rIns="50800" bIns="50800" rtlCol="0" anchor="ctr"/>
            <a:lstStyle/>
            <a:p>
              <a:pPr algn="ctr">
                <a:lnSpc>
                  <a:spcPts val="4000"/>
                </a:lnSpc>
              </a:pPr>
              <a:endParaRPr/>
            </a:p>
          </p:txBody>
        </p:sp>
      </p:grpSp>
      <p:sp>
        <p:nvSpPr>
          <p:cNvPr id="28" name="Freeform 28">
            <a:extLst>
              <a:ext uri="{FF2B5EF4-FFF2-40B4-BE49-F238E27FC236}">
                <a16:creationId xmlns:a16="http://schemas.microsoft.com/office/drawing/2014/main" id="{E9ECA5E9-F447-7F59-9F1D-3D5278A8B416}"/>
              </a:ext>
            </a:extLst>
          </p:cNvPr>
          <p:cNvSpPr/>
          <p:nvPr/>
        </p:nvSpPr>
        <p:spPr>
          <a:xfrm>
            <a:off x="16685487" y="214398"/>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solidFill>
            <a:schemeClr val="bg1"/>
          </a:solidFill>
        </p:spPr>
      </p:sp>
      <p:sp>
        <p:nvSpPr>
          <p:cNvPr id="29" name="TextBox 29">
            <a:extLst>
              <a:ext uri="{FF2B5EF4-FFF2-40B4-BE49-F238E27FC236}">
                <a16:creationId xmlns:a16="http://schemas.microsoft.com/office/drawing/2014/main" id="{2B0C4C36-CEF7-B001-A003-7B33099AB182}"/>
              </a:ext>
            </a:extLst>
          </p:cNvPr>
          <p:cNvSpPr txBox="1"/>
          <p:nvPr/>
        </p:nvSpPr>
        <p:spPr>
          <a:xfrm>
            <a:off x="552779" y="831298"/>
            <a:ext cx="15261057" cy="717514"/>
          </a:xfrm>
          <a:prstGeom prst="rect">
            <a:avLst/>
          </a:prstGeom>
        </p:spPr>
        <p:txBody>
          <a:bodyPr lIns="0" tIns="0" rIns="0" bIns="0" rtlCol="0" anchor="t">
            <a:spAutoFit/>
          </a:bodyPr>
          <a:lstStyle/>
          <a:p>
            <a:pPr algn="l">
              <a:lnSpc>
                <a:spcPts val="5600"/>
              </a:lnSpc>
            </a:pPr>
            <a:r>
              <a:rPr lang="en-US" sz="4000" b="1">
                <a:solidFill>
                  <a:srgbClr val="0C4875"/>
                </a:solidFill>
                <a:latin typeface="源柔ゴシック Bold"/>
                <a:ea typeface="源柔ゴシック Bold"/>
                <a:cs typeface="源柔ゴシック Bold"/>
                <a:sym typeface="源柔ゴシック Bold"/>
              </a:rPr>
              <a:t>活動中の子どもの姿・声、子ども同士や保育者との関わり</a:t>
            </a:r>
          </a:p>
        </p:txBody>
      </p:sp>
      <p:sp>
        <p:nvSpPr>
          <p:cNvPr id="31" name="TextBox 31">
            <a:extLst>
              <a:ext uri="{FF2B5EF4-FFF2-40B4-BE49-F238E27FC236}">
                <a16:creationId xmlns:a16="http://schemas.microsoft.com/office/drawing/2014/main" id="{AE07AA62-021F-29F7-A576-AAE09FD72B9E}"/>
              </a:ext>
            </a:extLst>
          </p:cNvPr>
          <p:cNvSpPr txBox="1"/>
          <p:nvPr/>
        </p:nvSpPr>
        <p:spPr>
          <a:xfrm>
            <a:off x="4572374" y="5876459"/>
            <a:ext cx="4091279" cy="339901"/>
          </a:xfrm>
          <a:prstGeom prst="rect">
            <a:avLst/>
          </a:prstGeom>
        </p:spPr>
        <p:txBody>
          <a:bodyPr lIns="0" tIns="0" rIns="0" bIns="0" rtlCol="0" anchor="t">
            <a:spAutoFit/>
          </a:bodyPr>
          <a:lstStyle/>
          <a:p>
            <a:pPr algn="ctr">
              <a:lnSpc>
                <a:spcPts val="2800"/>
              </a:lnSpc>
            </a:pPr>
            <a:r>
              <a:rPr lang="ja-JP" altLang="en-US" sz="2000" dirty="0">
                <a:solidFill>
                  <a:srgbClr val="0C4875"/>
                </a:solidFill>
                <a:latin typeface="Rounded M+"/>
                <a:ea typeface="Rounded M+"/>
                <a:cs typeface="Rounded M+"/>
                <a:sym typeface="Rounded M+"/>
              </a:rPr>
              <a:t>ぼくの描いた絵が動いたよ！</a:t>
            </a:r>
            <a:endParaRPr lang="en-US" altLang="ja-JP" sz="2000" dirty="0">
              <a:solidFill>
                <a:srgbClr val="0C4875"/>
              </a:solidFill>
              <a:latin typeface="Rounded M+"/>
              <a:ea typeface="Rounded M+"/>
              <a:cs typeface="Rounded M+"/>
              <a:sym typeface="Rounded M+"/>
            </a:endParaRPr>
          </a:p>
        </p:txBody>
      </p:sp>
      <p:sp>
        <p:nvSpPr>
          <p:cNvPr id="32" name="TextBox 32">
            <a:extLst>
              <a:ext uri="{FF2B5EF4-FFF2-40B4-BE49-F238E27FC236}">
                <a16:creationId xmlns:a16="http://schemas.microsoft.com/office/drawing/2014/main" id="{F3343FC7-0A75-9328-1D71-F71BF18888EE}"/>
              </a:ext>
            </a:extLst>
          </p:cNvPr>
          <p:cNvSpPr txBox="1"/>
          <p:nvPr/>
        </p:nvSpPr>
        <p:spPr>
          <a:xfrm>
            <a:off x="12140110" y="2082623"/>
            <a:ext cx="4035369" cy="353045"/>
          </a:xfrm>
          <a:prstGeom prst="rect">
            <a:avLst/>
          </a:prstGeom>
        </p:spPr>
        <p:txBody>
          <a:bodyPr wrap="square" lIns="0" tIns="0" rIns="0" bIns="0" rtlCol="0" anchor="t">
            <a:spAutoFit/>
          </a:bodyPr>
          <a:lstStyle/>
          <a:p>
            <a:pPr algn="ctr">
              <a:lnSpc>
                <a:spcPts val="2940"/>
              </a:lnSpc>
            </a:pPr>
            <a:r>
              <a:rPr lang="ja-JP" altLang="en-US" sz="2100" dirty="0">
                <a:solidFill>
                  <a:srgbClr val="0C4875"/>
                </a:solidFill>
                <a:latin typeface="Rounded M+"/>
                <a:ea typeface="Rounded M+"/>
                <a:cs typeface="Rounded M+"/>
                <a:sym typeface="Rounded M+"/>
              </a:rPr>
              <a:t>砂場に絵が映ってる！</a:t>
            </a:r>
            <a:endParaRPr lang="en-US" sz="2100" dirty="0">
              <a:solidFill>
                <a:srgbClr val="0C4875"/>
              </a:solidFill>
              <a:latin typeface="Rounded M+"/>
              <a:ea typeface="Rounded M+"/>
              <a:cs typeface="Rounded M+"/>
              <a:sym typeface="Rounded M+"/>
            </a:endParaRPr>
          </a:p>
        </p:txBody>
      </p:sp>
      <p:sp>
        <p:nvSpPr>
          <p:cNvPr id="34" name="TextBox 34">
            <a:extLst>
              <a:ext uri="{FF2B5EF4-FFF2-40B4-BE49-F238E27FC236}">
                <a16:creationId xmlns:a16="http://schemas.microsoft.com/office/drawing/2014/main" id="{51EE8A93-DCF4-A37C-6F34-AC778791D3AE}"/>
              </a:ext>
            </a:extLst>
          </p:cNvPr>
          <p:cNvSpPr txBox="1"/>
          <p:nvPr/>
        </p:nvSpPr>
        <p:spPr>
          <a:xfrm>
            <a:off x="346160" y="6579065"/>
            <a:ext cx="15261057" cy="717514"/>
          </a:xfrm>
          <a:prstGeom prst="rect">
            <a:avLst/>
          </a:prstGeom>
        </p:spPr>
        <p:txBody>
          <a:bodyPr lIns="0" tIns="0" rIns="0" bIns="0" rtlCol="0" anchor="t">
            <a:spAutoFit/>
          </a:bodyPr>
          <a:lstStyle/>
          <a:p>
            <a:pPr algn="l">
              <a:lnSpc>
                <a:spcPts val="5600"/>
              </a:lnSpc>
            </a:pPr>
            <a:r>
              <a:rPr lang="en-US" sz="4000" b="1" dirty="0" err="1">
                <a:solidFill>
                  <a:srgbClr val="0C4875"/>
                </a:solidFill>
                <a:latin typeface="源柔ゴシック Bold"/>
                <a:ea typeface="源柔ゴシック Bold"/>
                <a:cs typeface="源柔ゴシック Bold"/>
                <a:sym typeface="源柔ゴシック Bold"/>
              </a:rPr>
              <a:t>子どもたちの育ち</a:t>
            </a:r>
            <a:endParaRPr lang="en-US" sz="4000" b="1" dirty="0">
              <a:solidFill>
                <a:srgbClr val="0C4875"/>
              </a:solidFill>
              <a:latin typeface="源柔ゴシック Bold"/>
              <a:ea typeface="源柔ゴシック Bold"/>
              <a:cs typeface="源柔ゴシック Bold"/>
              <a:sym typeface="源柔ゴシック Bold"/>
            </a:endParaRPr>
          </a:p>
        </p:txBody>
      </p:sp>
      <p:sp>
        <p:nvSpPr>
          <p:cNvPr id="35" name="TextBox 35">
            <a:extLst>
              <a:ext uri="{FF2B5EF4-FFF2-40B4-BE49-F238E27FC236}">
                <a16:creationId xmlns:a16="http://schemas.microsoft.com/office/drawing/2014/main" id="{576B08FA-6BF9-5BE8-9F68-23937B928F04}"/>
              </a:ext>
            </a:extLst>
          </p:cNvPr>
          <p:cNvSpPr txBox="1"/>
          <p:nvPr/>
        </p:nvSpPr>
        <p:spPr>
          <a:xfrm>
            <a:off x="1213309" y="7219860"/>
            <a:ext cx="14393908" cy="2524858"/>
          </a:xfrm>
          <a:prstGeom prst="rect">
            <a:avLst/>
          </a:prstGeom>
        </p:spPr>
        <p:txBody>
          <a:bodyPr lIns="0" tIns="0" rIns="0" bIns="0" rtlCol="0" anchor="t">
            <a:spAutoFit/>
          </a:bodyPr>
          <a:lstStyle/>
          <a:p>
            <a:pPr algn="l">
              <a:lnSpc>
                <a:spcPts val="4000"/>
              </a:lnSpc>
            </a:pPr>
            <a:r>
              <a:rPr lang="ja-JP" altLang="en-US" sz="2500" b="1" dirty="0">
                <a:solidFill>
                  <a:srgbClr val="000000"/>
                </a:solidFill>
                <a:latin typeface="源柔ゴシック Bold"/>
                <a:ea typeface="源柔ゴシック Bold"/>
                <a:cs typeface="源柔ゴシック Bold"/>
                <a:sym typeface="源柔ゴシック Bold"/>
              </a:rPr>
              <a:t>　光を使って壁に投影する方法に疑問を持ったり、自分の描いた絵が映像となって出てくることに不思議さを感じたり、一つひとつのことに対してさまざまな発見をしていた。光の映像に自分の影が</a:t>
            </a:r>
            <a:endParaRPr lang="en-US" altLang="ja-JP" sz="2500" b="1" dirty="0">
              <a:solidFill>
                <a:srgbClr val="000000"/>
              </a:solidFill>
              <a:latin typeface="源柔ゴシック Bold"/>
              <a:ea typeface="源柔ゴシック Bold"/>
              <a:cs typeface="源柔ゴシック Bold"/>
              <a:sym typeface="源柔ゴシック Bold"/>
            </a:endParaRPr>
          </a:p>
          <a:p>
            <a:pPr algn="l">
              <a:lnSpc>
                <a:spcPts val="4000"/>
              </a:lnSpc>
            </a:pPr>
            <a:r>
              <a:rPr lang="ja-JP" altLang="en-US" sz="2500" b="1" dirty="0">
                <a:solidFill>
                  <a:srgbClr val="000000"/>
                </a:solidFill>
                <a:latin typeface="源柔ゴシック Bold"/>
                <a:ea typeface="源柔ゴシック Bold"/>
                <a:cs typeface="源柔ゴシック Bold"/>
                <a:sym typeface="源柔ゴシック Bold"/>
              </a:rPr>
              <a:t>映ると「一緒に泳いでいるみたい！」「応援しよう！」と自分も世界に入って楽しんでいた。光が衝撃に反応して絵が変わっていく様子を見て「どうして変わるのかな？」と新しい気付きがあり、保育士やお友だちと共有する姿が見られた。</a:t>
            </a:r>
            <a:endParaRPr lang="en-US" sz="2500" b="1" dirty="0">
              <a:solidFill>
                <a:srgbClr val="000000"/>
              </a:solidFill>
              <a:latin typeface="源柔ゴシック Bold"/>
              <a:ea typeface="源柔ゴシック Bold"/>
              <a:cs typeface="源柔ゴシック Bold"/>
              <a:sym typeface="源柔ゴシック Bold"/>
            </a:endParaRPr>
          </a:p>
        </p:txBody>
      </p:sp>
      <p:sp>
        <p:nvSpPr>
          <p:cNvPr id="36" name="Freeform 36">
            <a:extLst>
              <a:ext uri="{FF2B5EF4-FFF2-40B4-BE49-F238E27FC236}">
                <a16:creationId xmlns:a16="http://schemas.microsoft.com/office/drawing/2014/main" id="{D826BC09-BE44-2450-ED7B-543FF1572D85}"/>
              </a:ext>
            </a:extLst>
          </p:cNvPr>
          <p:cNvSpPr/>
          <p:nvPr/>
        </p:nvSpPr>
        <p:spPr>
          <a:xfrm>
            <a:off x="16663646" y="1226677"/>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7" name="Freeform 37">
            <a:extLst>
              <a:ext uri="{FF2B5EF4-FFF2-40B4-BE49-F238E27FC236}">
                <a16:creationId xmlns:a16="http://schemas.microsoft.com/office/drawing/2014/main" id="{B11CC02F-A5EB-D411-5651-DF1BAFC0D5A9}"/>
              </a:ext>
            </a:extLst>
          </p:cNvPr>
          <p:cNvSpPr/>
          <p:nvPr/>
        </p:nvSpPr>
        <p:spPr>
          <a:xfrm>
            <a:off x="16685487" y="3251438"/>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solidFill>
            <a:schemeClr val="bg1"/>
          </a:solidFill>
        </p:spPr>
      </p:sp>
      <p:sp>
        <p:nvSpPr>
          <p:cNvPr id="38" name="Freeform 38">
            <a:extLst>
              <a:ext uri="{FF2B5EF4-FFF2-40B4-BE49-F238E27FC236}">
                <a16:creationId xmlns:a16="http://schemas.microsoft.com/office/drawing/2014/main" id="{64B76A57-113C-8336-C55B-3D7E9579A79F}"/>
              </a:ext>
            </a:extLst>
          </p:cNvPr>
          <p:cNvSpPr/>
          <p:nvPr/>
        </p:nvSpPr>
        <p:spPr>
          <a:xfrm>
            <a:off x="16685487" y="4263717"/>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solidFill>
            <a:schemeClr val="bg1"/>
          </a:solidFill>
        </p:spPr>
      </p:sp>
      <p:sp>
        <p:nvSpPr>
          <p:cNvPr id="39" name="Freeform 39">
            <a:extLst>
              <a:ext uri="{FF2B5EF4-FFF2-40B4-BE49-F238E27FC236}">
                <a16:creationId xmlns:a16="http://schemas.microsoft.com/office/drawing/2014/main" id="{C4E6D7F1-AE9D-FA0E-E7E7-4C8DE7CC72D8}"/>
              </a:ext>
            </a:extLst>
          </p:cNvPr>
          <p:cNvSpPr/>
          <p:nvPr/>
        </p:nvSpPr>
        <p:spPr>
          <a:xfrm>
            <a:off x="16685487" y="5275996"/>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0" name="Freeform 40">
            <a:extLst>
              <a:ext uri="{FF2B5EF4-FFF2-40B4-BE49-F238E27FC236}">
                <a16:creationId xmlns:a16="http://schemas.microsoft.com/office/drawing/2014/main" id="{F6CADC40-D3E4-1A17-1F88-98144EB19972}"/>
              </a:ext>
            </a:extLst>
          </p:cNvPr>
          <p:cNvSpPr/>
          <p:nvPr/>
        </p:nvSpPr>
        <p:spPr>
          <a:xfrm>
            <a:off x="16695012" y="8312834"/>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1" name="Freeform 41">
            <a:extLst>
              <a:ext uri="{FF2B5EF4-FFF2-40B4-BE49-F238E27FC236}">
                <a16:creationId xmlns:a16="http://schemas.microsoft.com/office/drawing/2014/main" id="{8CB69FC7-B4B9-7321-5D6E-6AB86075AE35}"/>
              </a:ext>
            </a:extLst>
          </p:cNvPr>
          <p:cNvSpPr/>
          <p:nvPr/>
        </p:nvSpPr>
        <p:spPr>
          <a:xfrm>
            <a:off x="16695012" y="6288275"/>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2" name="Freeform 42">
            <a:extLst>
              <a:ext uri="{FF2B5EF4-FFF2-40B4-BE49-F238E27FC236}">
                <a16:creationId xmlns:a16="http://schemas.microsoft.com/office/drawing/2014/main" id="{F9286433-3B31-9337-6B4B-F20FC5FE9249}"/>
              </a:ext>
            </a:extLst>
          </p:cNvPr>
          <p:cNvSpPr/>
          <p:nvPr/>
        </p:nvSpPr>
        <p:spPr>
          <a:xfrm>
            <a:off x="16685487" y="2239159"/>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solidFill>
            <a:schemeClr val="bg1"/>
          </a:solidFill>
        </p:spPr>
      </p:sp>
      <p:sp>
        <p:nvSpPr>
          <p:cNvPr id="43" name="Freeform 43">
            <a:extLst>
              <a:ext uri="{FF2B5EF4-FFF2-40B4-BE49-F238E27FC236}">
                <a16:creationId xmlns:a16="http://schemas.microsoft.com/office/drawing/2014/main" id="{2D480B8D-7BE8-A240-38F7-D5B0AA2B63AC}"/>
              </a:ext>
            </a:extLst>
          </p:cNvPr>
          <p:cNvSpPr/>
          <p:nvPr/>
        </p:nvSpPr>
        <p:spPr>
          <a:xfrm>
            <a:off x="16695012" y="7300554"/>
            <a:ext cx="1624354" cy="726529"/>
          </a:xfrm>
          <a:custGeom>
            <a:avLst/>
            <a:gdLst/>
            <a:ahLst/>
            <a:cxnLst/>
            <a:rect l="l" t="t" r="r" b="b"/>
            <a:pathLst>
              <a:path w="1624354" h="726529">
                <a:moveTo>
                  <a:pt x="0" y="0"/>
                </a:moveTo>
                <a:lnTo>
                  <a:pt x="1624354" y="0"/>
                </a:lnTo>
                <a:lnTo>
                  <a:pt x="1624354" y="726530"/>
                </a:lnTo>
                <a:lnTo>
                  <a:pt x="0" y="7265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4" name="Freeform 44">
            <a:extLst>
              <a:ext uri="{FF2B5EF4-FFF2-40B4-BE49-F238E27FC236}">
                <a16:creationId xmlns:a16="http://schemas.microsoft.com/office/drawing/2014/main" id="{7FDD4723-578B-41E7-BBBD-A38CB1E07C92}"/>
              </a:ext>
            </a:extLst>
          </p:cNvPr>
          <p:cNvSpPr/>
          <p:nvPr/>
        </p:nvSpPr>
        <p:spPr>
          <a:xfrm>
            <a:off x="16685487" y="9325113"/>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5" name="TextBox 45">
            <a:extLst>
              <a:ext uri="{FF2B5EF4-FFF2-40B4-BE49-F238E27FC236}">
                <a16:creationId xmlns:a16="http://schemas.microsoft.com/office/drawing/2014/main" id="{B8A58FA7-34CD-0E15-09A2-3F17BD0A4157}"/>
              </a:ext>
            </a:extLst>
          </p:cNvPr>
          <p:cNvSpPr txBox="1"/>
          <p:nvPr/>
        </p:nvSpPr>
        <p:spPr>
          <a:xfrm>
            <a:off x="16879144" y="432548"/>
            <a:ext cx="1295436" cy="290230"/>
          </a:xfrm>
          <a:prstGeom prst="rect">
            <a:avLst/>
          </a:prstGeom>
          <a:solidFill>
            <a:schemeClr val="bg1"/>
          </a:solidFill>
        </p:spPr>
        <p:txBody>
          <a:bodyPr lIns="0" tIns="0" rIns="0" bIns="0" rtlCol="0" anchor="t">
            <a:spAutoFit/>
          </a:bodyPr>
          <a:lstStyle/>
          <a:p>
            <a:pPr algn="ctr">
              <a:lnSpc>
                <a:spcPts val="2380"/>
              </a:lnSpc>
            </a:pPr>
            <a:r>
              <a:rPr lang="en-US" sz="1700" dirty="0" err="1">
                <a:solidFill>
                  <a:srgbClr val="000000"/>
                </a:solidFill>
                <a:latin typeface="Rounded M+"/>
                <a:ea typeface="Rounded M+"/>
                <a:cs typeface="Rounded M+"/>
                <a:sym typeface="Rounded M+"/>
              </a:rPr>
              <a:t>健康な心と体</a:t>
            </a:r>
            <a:endParaRPr lang="en-US" sz="1700" dirty="0">
              <a:solidFill>
                <a:srgbClr val="000000"/>
              </a:solidFill>
              <a:latin typeface="Rounded M+"/>
              <a:ea typeface="Rounded M+"/>
              <a:cs typeface="Rounded M+"/>
              <a:sym typeface="Rounded M+"/>
            </a:endParaRPr>
          </a:p>
        </p:txBody>
      </p:sp>
      <p:sp>
        <p:nvSpPr>
          <p:cNvPr id="46" name="TextBox 46">
            <a:extLst>
              <a:ext uri="{FF2B5EF4-FFF2-40B4-BE49-F238E27FC236}">
                <a16:creationId xmlns:a16="http://schemas.microsoft.com/office/drawing/2014/main" id="{5E5BC115-2EFC-FF9E-CCDC-9EAE2FDD0A33}"/>
              </a:ext>
            </a:extLst>
          </p:cNvPr>
          <p:cNvSpPr txBox="1"/>
          <p:nvPr/>
        </p:nvSpPr>
        <p:spPr>
          <a:xfrm>
            <a:off x="17173805" y="1425878"/>
            <a:ext cx="647718" cy="290230"/>
          </a:xfrm>
          <a:prstGeom prst="rect">
            <a:avLst/>
          </a:prstGeom>
        </p:spPr>
        <p:txBody>
          <a:bodyPr lIns="0" tIns="0" rIns="0" bIns="0" rtlCol="0" anchor="t">
            <a:spAutoFit/>
          </a:bodyPr>
          <a:lstStyle/>
          <a:p>
            <a:pPr algn="ctr">
              <a:lnSpc>
                <a:spcPts val="2380"/>
              </a:lnSpc>
            </a:pPr>
            <a:r>
              <a:rPr lang="en-US" sz="1700">
                <a:solidFill>
                  <a:srgbClr val="000000"/>
                </a:solidFill>
                <a:latin typeface="Rounded M+"/>
                <a:ea typeface="Rounded M+"/>
                <a:cs typeface="Rounded M+"/>
                <a:sym typeface="Rounded M+"/>
              </a:rPr>
              <a:t>自立心</a:t>
            </a:r>
          </a:p>
        </p:txBody>
      </p:sp>
      <p:sp>
        <p:nvSpPr>
          <p:cNvPr id="47" name="TextBox 47">
            <a:extLst>
              <a:ext uri="{FF2B5EF4-FFF2-40B4-BE49-F238E27FC236}">
                <a16:creationId xmlns:a16="http://schemas.microsoft.com/office/drawing/2014/main" id="{F0104935-F4C7-EA84-717F-5B97DC18BBD2}"/>
              </a:ext>
            </a:extLst>
          </p:cNvPr>
          <p:cNvSpPr txBox="1"/>
          <p:nvPr/>
        </p:nvSpPr>
        <p:spPr>
          <a:xfrm>
            <a:off x="17259300" y="2419931"/>
            <a:ext cx="647718" cy="290230"/>
          </a:xfrm>
          <a:prstGeom prst="rect">
            <a:avLst/>
          </a:prstGeom>
        </p:spPr>
        <p:txBody>
          <a:bodyPr lIns="0" tIns="0" rIns="0" bIns="0" rtlCol="0" anchor="t">
            <a:spAutoFit/>
          </a:bodyPr>
          <a:lstStyle/>
          <a:p>
            <a:pPr algn="ctr">
              <a:lnSpc>
                <a:spcPts val="2380"/>
              </a:lnSpc>
            </a:pPr>
            <a:r>
              <a:rPr lang="en-US" sz="1700">
                <a:solidFill>
                  <a:srgbClr val="000000"/>
                </a:solidFill>
                <a:latin typeface="Rounded M+"/>
                <a:ea typeface="Rounded M+"/>
                <a:cs typeface="Rounded M+"/>
                <a:sym typeface="Rounded M+"/>
              </a:rPr>
              <a:t>協同性</a:t>
            </a:r>
          </a:p>
        </p:txBody>
      </p:sp>
      <p:sp>
        <p:nvSpPr>
          <p:cNvPr id="48" name="TextBox 48">
            <a:extLst>
              <a:ext uri="{FF2B5EF4-FFF2-40B4-BE49-F238E27FC236}">
                <a16:creationId xmlns:a16="http://schemas.microsoft.com/office/drawing/2014/main" id="{CAFD3725-DA1C-9308-3FCB-F0F0F002C757}"/>
              </a:ext>
            </a:extLst>
          </p:cNvPr>
          <p:cNvSpPr txBox="1"/>
          <p:nvPr/>
        </p:nvSpPr>
        <p:spPr>
          <a:xfrm>
            <a:off x="16795971" y="3413363"/>
            <a:ext cx="1422436" cy="488386"/>
          </a:xfrm>
          <a:prstGeom prst="rect">
            <a:avLst/>
          </a:prstGeom>
          <a:solidFill>
            <a:schemeClr val="bg1"/>
          </a:solidFill>
        </p:spPr>
        <p:txBody>
          <a:bodyPr lIns="0" tIns="0" rIns="0" bIns="0" rtlCol="0" anchor="t">
            <a:spAutoFit/>
          </a:bodyPr>
          <a:lstStyle/>
          <a:p>
            <a:pPr algn="ctr">
              <a:lnSpc>
                <a:spcPts val="1960"/>
              </a:lnSpc>
            </a:pPr>
            <a:r>
              <a:rPr lang="en-US" sz="1400" dirty="0" err="1">
                <a:solidFill>
                  <a:srgbClr val="000000"/>
                </a:solidFill>
                <a:latin typeface="Rounded M+"/>
                <a:ea typeface="Rounded M+"/>
                <a:cs typeface="Rounded M+"/>
                <a:sym typeface="Rounded M+"/>
              </a:rPr>
              <a:t>道徳性と規範意識</a:t>
            </a:r>
            <a:endParaRPr lang="en-US" sz="1400" dirty="0">
              <a:solidFill>
                <a:srgbClr val="000000"/>
              </a:solidFill>
              <a:latin typeface="Rounded M+"/>
              <a:ea typeface="Rounded M+"/>
              <a:cs typeface="Rounded M+"/>
              <a:sym typeface="Rounded M+"/>
            </a:endParaRPr>
          </a:p>
          <a:p>
            <a:pPr algn="ctr">
              <a:lnSpc>
                <a:spcPts val="1960"/>
              </a:lnSpc>
            </a:pPr>
            <a:r>
              <a:rPr lang="en-US" sz="1400" dirty="0" err="1">
                <a:solidFill>
                  <a:srgbClr val="000000"/>
                </a:solidFill>
                <a:latin typeface="Rounded M+"/>
                <a:ea typeface="Rounded M+"/>
                <a:cs typeface="Rounded M+"/>
                <a:sym typeface="Rounded M+"/>
              </a:rPr>
              <a:t>の芽生え</a:t>
            </a:r>
            <a:endParaRPr lang="en-US" sz="1400" dirty="0">
              <a:solidFill>
                <a:srgbClr val="000000"/>
              </a:solidFill>
              <a:latin typeface="Rounded M+"/>
              <a:ea typeface="Rounded M+"/>
              <a:cs typeface="Rounded M+"/>
              <a:sym typeface="Rounded M+"/>
            </a:endParaRPr>
          </a:p>
        </p:txBody>
      </p:sp>
      <p:sp>
        <p:nvSpPr>
          <p:cNvPr id="49" name="TextBox 49">
            <a:extLst>
              <a:ext uri="{FF2B5EF4-FFF2-40B4-BE49-F238E27FC236}">
                <a16:creationId xmlns:a16="http://schemas.microsoft.com/office/drawing/2014/main" id="{CB260333-E067-C0C5-7C32-F2FE07599D1D}"/>
              </a:ext>
            </a:extLst>
          </p:cNvPr>
          <p:cNvSpPr txBox="1"/>
          <p:nvPr/>
        </p:nvSpPr>
        <p:spPr>
          <a:xfrm>
            <a:off x="16973753" y="4368501"/>
            <a:ext cx="1066872" cy="488386"/>
          </a:xfrm>
          <a:prstGeom prst="rect">
            <a:avLst/>
          </a:prstGeom>
        </p:spPr>
        <p:txBody>
          <a:bodyPr lIns="0" tIns="0" rIns="0" bIns="0" rtlCol="0" anchor="t">
            <a:spAutoFit/>
          </a:bodyPr>
          <a:lstStyle/>
          <a:p>
            <a:pPr algn="ctr">
              <a:lnSpc>
                <a:spcPts val="1960"/>
              </a:lnSpc>
            </a:pPr>
            <a:r>
              <a:rPr lang="en-US" sz="1400">
                <a:solidFill>
                  <a:srgbClr val="000000"/>
                </a:solidFill>
                <a:latin typeface="Rounded M+"/>
                <a:ea typeface="Rounded M+"/>
                <a:cs typeface="Rounded M+"/>
                <a:sym typeface="Rounded M+"/>
              </a:rPr>
              <a:t>社旗生活との</a:t>
            </a:r>
          </a:p>
          <a:p>
            <a:pPr algn="ctr">
              <a:lnSpc>
                <a:spcPts val="1960"/>
              </a:lnSpc>
            </a:pPr>
            <a:r>
              <a:rPr lang="en-US" sz="1400">
                <a:solidFill>
                  <a:srgbClr val="000000"/>
                </a:solidFill>
                <a:latin typeface="Rounded M+"/>
                <a:ea typeface="Rounded M+"/>
                <a:cs typeface="Rounded M+"/>
                <a:sym typeface="Rounded M+"/>
              </a:rPr>
              <a:t>関わり</a:t>
            </a:r>
          </a:p>
        </p:txBody>
      </p:sp>
      <p:sp>
        <p:nvSpPr>
          <p:cNvPr id="50" name="TextBox 50">
            <a:extLst>
              <a:ext uri="{FF2B5EF4-FFF2-40B4-BE49-F238E27FC236}">
                <a16:creationId xmlns:a16="http://schemas.microsoft.com/office/drawing/2014/main" id="{CBF69C11-12DA-4864-A1C7-BB34727437CB}"/>
              </a:ext>
            </a:extLst>
          </p:cNvPr>
          <p:cNvSpPr txBox="1"/>
          <p:nvPr/>
        </p:nvSpPr>
        <p:spPr>
          <a:xfrm>
            <a:off x="17082362" y="8417618"/>
            <a:ext cx="889000" cy="488386"/>
          </a:xfrm>
          <a:prstGeom prst="rect">
            <a:avLst/>
          </a:prstGeom>
        </p:spPr>
        <p:txBody>
          <a:bodyPr lIns="0" tIns="0" rIns="0" bIns="0" rtlCol="0" anchor="t">
            <a:spAutoFit/>
          </a:bodyPr>
          <a:lstStyle/>
          <a:p>
            <a:pPr algn="ctr">
              <a:lnSpc>
                <a:spcPts val="1960"/>
              </a:lnSpc>
            </a:pPr>
            <a:r>
              <a:rPr lang="en-US" sz="1400">
                <a:solidFill>
                  <a:srgbClr val="000000"/>
                </a:solidFill>
                <a:latin typeface="Rounded M+"/>
                <a:ea typeface="Rounded M+"/>
                <a:cs typeface="Rounded M+"/>
                <a:sym typeface="Rounded M+"/>
              </a:rPr>
              <a:t>言葉による</a:t>
            </a:r>
          </a:p>
          <a:p>
            <a:pPr algn="ctr">
              <a:lnSpc>
                <a:spcPts val="1960"/>
              </a:lnSpc>
            </a:pPr>
            <a:r>
              <a:rPr lang="en-US" sz="1400">
                <a:solidFill>
                  <a:srgbClr val="000000"/>
                </a:solidFill>
                <a:latin typeface="Rounded M+"/>
                <a:ea typeface="Rounded M+"/>
                <a:cs typeface="Rounded M+"/>
                <a:sym typeface="Rounded M+"/>
              </a:rPr>
              <a:t>伝え合い</a:t>
            </a:r>
          </a:p>
        </p:txBody>
      </p:sp>
      <p:sp>
        <p:nvSpPr>
          <p:cNvPr id="53" name="TextBox 53">
            <a:extLst>
              <a:ext uri="{FF2B5EF4-FFF2-40B4-BE49-F238E27FC236}">
                <a16:creationId xmlns:a16="http://schemas.microsoft.com/office/drawing/2014/main" id="{0B5D34DF-5E1E-CB69-BB60-91181C85A607}"/>
              </a:ext>
            </a:extLst>
          </p:cNvPr>
          <p:cNvSpPr txBox="1"/>
          <p:nvPr/>
        </p:nvSpPr>
        <p:spPr>
          <a:xfrm>
            <a:off x="16884862" y="5532714"/>
            <a:ext cx="1244654" cy="240700"/>
          </a:xfrm>
          <a:prstGeom prst="rect">
            <a:avLst/>
          </a:prstGeom>
        </p:spPr>
        <p:txBody>
          <a:bodyPr lIns="0" tIns="0" rIns="0" bIns="0" rtlCol="0" anchor="t">
            <a:spAutoFit/>
          </a:bodyPr>
          <a:lstStyle/>
          <a:p>
            <a:pPr algn="ctr">
              <a:lnSpc>
                <a:spcPts val="1960"/>
              </a:lnSpc>
            </a:pPr>
            <a:r>
              <a:rPr lang="en-US" sz="1400" dirty="0" err="1">
                <a:solidFill>
                  <a:srgbClr val="000000"/>
                </a:solidFill>
                <a:latin typeface="Rounded M+"/>
                <a:ea typeface="Rounded M+"/>
                <a:cs typeface="Rounded M+"/>
                <a:sym typeface="Rounded M+"/>
              </a:rPr>
              <a:t>思考力の芽生え</a:t>
            </a:r>
            <a:endParaRPr lang="en-US" sz="1400" dirty="0">
              <a:solidFill>
                <a:srgbClr val="000000"/>
              </a:solidFill>
              <a:latin typeface="Rounded M+"/>
              <a:ea typeface="Rounded M+"/>
              <a:cs typeface="Rounded M+"/>
              <a:sym typeface="Rounded M+"/>
            </a:endParaRPr>
          </a:p>
        </p:txBody>
      </p:sp>
      <p:sp>
        <p:nvSpPr>
          <p:cNvPr id="54" name="TextBox 54">
            <a:extLst>
              <a:ext uri="{FF2B5EF4-FFF2-40B4-BE49-F238E27FC236}">
                <a16:creationId xmlns:a16="http://schemas.microsoft.com/office/drawing/2014/main" id="{60B79C9A-E4B1-BE12-5590-6FE731C24FEF}"/>
              </a:ext>
            </a:extLst>
          </p:cNvPr>
          <p:cNvSpPr txBox="1"/>
          <p:nvPr/>
        </p:nvSpPr>
        <p:spPr>
          <a:xfrm>
            <a:off x="16815644" y="9610881"/>
            <a:ext cx="1422436" cy="240700"/>
          </a:xfrm>
          <a:prstGeom prst="rect">
            <a:avLst/>
          </a:prstGeom>
        </p:spPr>
        <p:txBody>
          <a:bodyPr lIns="0" tIns="0" rIns="0" bIns="0" rtlCol="0" anchor="t">
            <a:spAutoFit/>
          </a:bodyPr>
          <a:lstStyle/>
          <a:p>
            <a:pPr algn="ctr">
              <a:lnSpc>
                <a:spcPts val="1960"/>
              </a:lnSpc>
            </a:pPr>
            <a:r>
              <a:rPr lang="en-US" sz="1400">
                <a:solidFill>
                  <a:srgbClr val="000000"/>
                </a:solidFill>
                <a:latin typeface="Rounded M+"/>
                <a:ea typeface="Rounded M+"/>
                <a:cs typeface="Rounded M+"/>
                <a:sym typeface="Rounded M+"/>
              </a:rPr>
              <a:t>豊かな感性と表現</a:t>
            </a:r>
          </a:p>
        </p:txBody>
      </p:sp>
      <p:sp>
        <p:nvSpPr>
          <p:cNvPr id="55" name="Freeform 36">
            <a:extLst>
              <a:ext uri="{FF2B5EF4-FFF2-40B4-BE49-F238E27FC236}">
                <a16:creationId xmlns:a16="http://schemas.microsoft.com/office/drawing/2014/main" id="{E3B64D99-0535-A8F7-245F-4AE026D3BBE1}"/>
              </a:ext>
            </a:extLst>
          </p:cNvPr>
          <p:cNvSpPr/>
          <p:nvPr/>
        </p:nvSpPr>
        <p:spPr>
          <a:xfrm>
            <a:off x="16714685" y="6233994"/>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solidFill>
            <a:schemeClr val="bg1"/>
          </a:solidFill>
        </p:spPr>
        <p:txBody>
          <a:bodyPr/>
          <a:lstStyle/>
          <a:p>
            <a:r>
              <a:rPr lang="en-US" altLang="ja-JP" sz="1600" dirty="0" err="1">
                <a:solidFill>
                  <a:srgbClr val="000000"/>
                </a:solidFill>
                <a:latin typeface="Rounded M+"/>
                <a:ea typeface="Rounded M+"/>
                <a:cs typeface="Rounded M+"/>
                <a:sym typeface="Rounded M+"/>
              </a:rPr>
              <a:t>自然との関わり・生命の尊重</a:t>
            </a:r>
            <a:endParaRPr lang="en-US" altLang="ja-JP" sz="1600" dirty="0">
              <a:solidFill>
                <a:srgbClr val="000000"/>
              </a:solidFill>
              <a:latin typeface="Rounded M+"/>
              <a:ea typeface="Rounded M+"/>
              <a:cs typeface="Rounded M+"/>
              <a:sym typeface="Rounded M+"/>
            </a:endParaRPr>
          </a:p>
          <a:p>
            <a:endParaRPr lang="ja-JP" altLang="en-US" dirty="0"/>
          </a:p>
        </p:txBody>
      </p:sp>
      <p:sp>
        <p:nvSpPr>
          <p:cNvPr id="56" name="Freeform 36">
            <a:extLst>
              <a:ext uri="{FF2B5EF4-FFF2-40B4-BE49-F238E27FC236}">
                <a16:creationId xmlns:a16="http://schemas.microsoft.com/office/drawing/2014/main" id="{CDAC1FB0-ED30-99F0-B4DA-5FEFF20C75AA}"/>
              </a:ext>
            </a:extLst>
          </p:cNvPr>
          <p:cNvSpPr/>
          <p:nvPr/>
        </p:nvSpPr>
        <p:spPr>
          <a:xfrm>
            <a:off x="16685487" y="7321312"/>
            <a:ext cx="1624354" cy="726529"/>
          </a:xfrm>
          <a:custGeom>
            <a:avLst/>
            <a:gdLst/>
            <a:ahLst/>
            <a:cxnLst/>
            <a:rect l="l" t="t" r="r" b="b"/>
            <a:pathLst>
              <a:path w="1624354" h="726529">
                <a:moveTo>
                  <a:pt x="0" y="0"/>
                </a:moveTo>
                <a:lnTo>
                  <a:pt x="1624354" y="0"/>
                </a:lnTo>
                <a:lnTo>
                  <a:pt x="1624354" y="726529"/>
                </a:lnTo>
                <a:lnTo>
                  <a:pt x="0" y="726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r>
              <a:rPr lang="en-US" altLang="ja-JP" sz="1600" dirty="0" err="1">
                <a:solidFill>
                  <a:srgbClr val="000000"/>
                </a:solidFill>
                <a:latin typeface="Rounded M+"/>
                <a:ea typeface="Rounded M+"/>
                <a:cs typeface="Rounded M+"/>
                <a:sym typeface="Rounded M+"/>
              </a:rPr>
              <a:t>量・図形・文字等への関心・感覚</a:t>
            </a:r>
            <a:endParaRPr lang="en-US" altLang="ja-JP" sz="1600" dirty="0">
              <a:solidFill>
                <a:srgbClr val="000000"/>
              </a:solidFill>
              <a:latin typeface="Rounded M+"/>
              <a:ea typeface="Rounded M+"/>
              <a:cs typeface="Rounded M+"/>
              <a:sym typeface="Rounded M+"/>
            </a:endParaRPr>
          </a:p>
          <a:p>
            <a:endParaRPr lang="ja-JP" altLang="en-US" dirty="0"/>
          </a:p>
        </p:txBody>
      </p:sp>
      <p:pic>
        <p:nvPicPr>
          <p:cNvPr id="9" name="図 8">
            <a:extLst>
              <a:ext uri="{FF2B5EF4-FFF2-40B4-BE49-F238E27FC236}">
                <a16:creationId xmlns:a16="http://schemas.microsoft.com/office/drawing/2014/main" id="{6DD297EA-5D06-EE31-D6D1-D53F3B08DB5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2882" y="3448188"/>
            <a:ext cx="4173862" cy="3130396"/>
          </a:xfrm>
          <a:prstGeom prst="rect">
            <a:avLst/>
          </a:prstGeom>
        </p:spPr>
      </p:pic>
      <p:pic>
        <p:nvPicPr>
          <p:cNvPr id="11" name="図 10">
            <a:extLst>
              <a:ext uri="{FF2B5EF4-FFF2-40B4-BE49-F238E27FC236}">
                <a16:creationId xmlns:a16="http://schemas.microsoft.com/office/drawing/2014/main" id="{E5404210-1613-1F2A-A5B1-A96CCF83F37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41681" y="1961508"/>
            <a:ext cx="3902776" cy="2927082"/>
          </a:xfrm>
          <a:prstGeom prst="rect">
            <a:avLst/>
          </a:prstGeom>
        </p:spPr>
      </p:pic>
      <p:pic>
        <p:nvPicPr>
          <p:cNvPr id="13" name="図 12">
            <a:extLst>
              <a:ext uri="{FF2B5EF4-FFF2-40B4-BE49-F238E27FC236}">
                <a16:creationId xmlns:a16="http://schemas.microsoft.com/office/drawing/2014/main" id="{8C6EC250-F148-1DE7-6B7A-12F55FCC826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430000" y="3683851"/>
            <a:ext cx="4376592" cy="3282444"/>
          </a:xfrm>
          <a:prstGeom prst="rect">
            <a:avLst/>
          </a:prstGeom>
        </p:spPr>
      </p:pic>
    </p:spTree>
    <p:extLst>
      <p:ext uri="{BB962C8B-B14F-4D97-AF65-F5344CB8AC3E}">
        <p14:creationId xmlns:p14="http://schemas.microsoft.com/office/powerpoint/2010/main" val="2804273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sp>
        <p:nvSpPr>
          <p:cNvPr id="3" name="Freeform 3"/>
          <p:cNvSpPr/>
          <p:nvPr/>
        </p:nvSpPr>
        <p:spPr>
          <a:xfrm rot="3017480">
            <a:off x="851216" y="-743190"/>
            <a:ext cx="2260565" cy="2260565"/>
          </a:xfrm>
          <a:custGeom>
            <a:avLst/>
            <a:gdLst/>
            <a:ahLst/>
            <a:cxnLst/>
            <a:rect l="l" t="t" r="r" b="b"/>
            <a:pathLst>
              <a:path w="2260565" h="2260565">
                <a:moveTo>
                  <a:pt x="0" y="0"/>
                </a:moveTo>
                <a:lnTo>
                  <a:pt x="2260564" y="0"/>
                </a:lnTo>
                <a:lnTo>
                  <a:pt x="2260564" y="2260564"/>
                </a:lnTo>
                <a:lnTo>
                  <a:pt x="0" y="2260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6701701">
            <a:off x="16500407" y="6886689"/>
            <a:ext cx="3787359" cy="3787359"/>
          </a:xfrm>
          <a:custGeom>
            <a:avLst/>
            <a:gdLst/>
            <a:ahLst/>
            <a:cxnLst/>
            <a:rect l="l" t="t" r="r" b="b"/>
            <a:pathLst>
              <a:path w="3787359" h="3787359">
                <a:moveTo>
                  <a:pt x="0" y="0"/>
                </a:moveTo>
                <a:lnTo>
                  <a:pt x="3787359" y="0"/>
                </a:lnTo>
                <a:lnTo>
                  <a:pt x="3787359" y="3787359"/>
                </a:lnTo>
                <a:lnTo>
                  <a:pt x="0" y="37873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4135129">
            <a:off x="13994002" y="-1011915"/>
            <a:ext cx="2123759" cy="2123759"/>
          </a:xfrm>
          <a:custGeom>
            <a:avLst/>
            <a:gdLst/>
            <a:ahLst/>
            <a:cxnLst/>
            <a:rect l="l" t="t" r="r" b="b"/>
            <a:pathLst>
              <a:path w="2123759" h="2123759">
                <a:moveTo>
                  <a:pt x="0" y="0"/>
                </a:moveTo>
                <a:lnTo>
                  <a:pt x="2123759" y="0"/>
                </a:lnTo>
                <a:lnTo>
                  <a:pt x="2123759" y="2123759"/>
                </a:lnTo>
                <a:lnTo>
                  <a:pt x="0" y="21237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9667186" y="8699129"/>
            <a:ext cx="2524929" cy="2540809"/>
          </a:xfrm>
          <a:custGeom>
            <a:avLst/>
            <a:gdLst/>
            <a:ahLst/>
            <a:cxnLst/>
            <a:rect l="l" t="t" r="r" b="b"/>
            <a:pathLst>
              <a:path w="2524929" h="2540809">
                <a:moveTo>
                  <a:pt x="0" y="0"/>
                </a:moveTo>
                <a:lnTo>
                  <a:pt x="2524929" y="0"/>
                </a:lnTo>
                <a:lnTo>
                  <a:pt x="2524929" y="2540809"/>
                </a:lnTo>
                <a:lnTo>
                  <a:pt x="0" y="25408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rot="818472">
            <a:off x="17110850" y="2166962"/>
            <a:ext cx="1817850" cy="2175647"/>
            <a:chOff x="0" y="0"/>
            <a:chExt cx="2423800" cy="2900863"/>
          </a:xfrm>
        </p:grpSpPr>
        <p:sp>
          <p:nvSpPr>
            <p:cNvPr id="8" name="Freeform 8"/>
            <p:cNvSpPr/>
            <p:nvPr/>
          </p:nvSpPr>
          <p:spPr>
            <a:xfrm rot="2385737">
              <a:off x="1663661" y="-112753"/>
              <a:ext cx="253486" cy="1675938"/>
            </a:xfrm>
            <a:custGeom>
              <a:avLst/>
              <a:gdLst/>
              <a:ahLst/>
              <a:cxnLst/>
              <a:rect l="l" t="t" r="r" b="b"/>
              <a:pathLst>
                <a:path w="253486" h="1675938">
                  <a:moveTo>
                    <a:pt x="0" y="0"/>
                  </a:moveTo>
                  <a:lnTo>
                    <a:pt x="253486" y="0"/>
                  </a:lnTo>
                  <a:lnTo>
                    <a:pt x="253486" y="1675938"/>
                  </a:lnTo>
                  <a:lnTo>
                    <a:pt x="0" y="16759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2385737">
              <a:off x="506653" y="1337678"/>
              <a:ext cx="253486" cy="1675938"/>
            </a:xfrm>
            <a:custGeom>
              <a:avLst/>
              <a:gdLst/>
              <a:ahLst/>
              <a:cxnLst/>
              <a:rect l="l" t="t" r="r" b="b"/>
              <a:pathLst>
                <a:path w="253486" h="1675938">
                  <a:moveTo>
                    <a:pt x="0" y="0"/>
                  </a:moveTo>
                  <a:lnTo>
                    <a:pt x="253486" y="0"/>
                  </a:lnTo>
                  <a:lnTo>
                    <a:pt x="253486" y="1675938"/>
                  </a:lnTo>
                  <a:lnTo>
                    <a:pt x="0" y="16759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0" name="Freeform 10"/>
          <p:cNvSpPr/>
          <p:nvPr/>
        </p:nvSpPr>
        <p:spPr>
          <a:xfrm>
            <a:off x="14955568" y="8113394"/>
            <a:ext cx="2505143" cy="2505143"/>
          </a:xfrm>
          <a:custGeom>
            <a:avLst/>
            <a:gdLst/>
            <a:ahLst/>
            <a:cxnLst/>
            <a:rect l="l" t="t" r="r" b="b"/>
            <a:pathLst>
              <a:path w="2505143" h="2505143">
                <a:moveTo>
                  <a:pt x="0" y="0"/>
                </a:moveTo>
                <a:lnTo>
                  <a:pt x="2505143" y="0"/>
                </a:lnTo>
                <a:lnTo>
                  <a:pt x="2505143" y="2505142"/>
                </a:lnTo>
                <a:lnTo>
                  <a:pt x="0" y="25051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1" name="Group 11"/>
          <p:cNvGrpSpPr/>
          <p:nvPr/>
        </p:nvGrpSpPr>
        <p:grpSpPr>
          <a:xfrm rot="818472">
            <a:off x="4854969" y="8964045"/>
            <a:ext cx="1817850" cy="2175647"/>
            <a:chOff x="0" y="0"/>
            <a:chExt cx="2423800" cy="2900863"/>
          </a:xfrm>
        </p:grpSpPr>
        <p:sp>
          <p:nvSpPr>
            <p:cNvPr id="12" name="Freeform 12"/>
            <p:cNvSpPr/>
            <p:nvPr/>
          </p:nvSpPr>
          <p:spPr>
            <a:xfrm rot="2385737">
              <a:off x="1663661" y="-112753"/>
              <a:ext cx="253486" cy="1675938"/>
            </a:xfrm>
            <a:custGeom>
              <a:avLst/>
              <a:gdLst/>
              <a:ahLst/>
              <a:cxnLst/>
              <a:rect l="l" t="t" r="r" b="b"/>
              <a:pathLst>
                <a:path w="253486" h="1675938">
                  <a:moveTo>
                    <a:pt x="0" y="0"/>
                  </a:moveTo>
                  <a:lnTo>
                    <a:pt x="253486" y="0"/>
                  </a:lnTo>
                  <a:lnTo>
                    <a:pt x="253486" y="1675938"/>
                  </a:lnTo>
                  <a:lnTo>
                    <a:pt x="0" y="16759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rot="2385737">
              <a:off x="506653" y="1337678"/>
              <a:ext cx="253486" cy="1675938"/>
            </a:xfrm>
            <a:custGeom>
              <a:avLst/>
              <a:gdLst/>
              <a:ahLst/>
              <a:cxnLst/>
              <a:rect l="l" t="t" r="r" b="b"/>
              <a:pathLst>
                <a:path w="253486" h="1675938">
                  <a:moveTo>
                    <a:pt x="0" y="0"/>
                  </a:moveTo>
                  <a:lnTo>
                    <a:pt x="253486" y="0"/>
                  </a:lnTo>
                  <a:lnTo>
                    <a:pt x="253486" y="1675938"/>
                  </a:lnTo>
                  <a:lnTo>
                    <a:pt x="0" y="16759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4" name="Freeform 14"/>
          <p:cNvSpPr/>
          <p:nvPr/>
        </p:nvSpPr>
        <p:spPr>
          <a:xfrm>
            <a:off x="685916" y="741829"/>
            <a:ext cx="2887231" cy="2887231"/>
          </a:xfrm>
          <a:custGeom>
            <a:avLst/>
            <a:gdLst/>
            <a:ahLst/>
            <a:cxnLst/>
            <a:rect l="l" t="t" r="r" b="b"/>
            <a:pathLst>
              <a:path w="2887231" h="2887231">
                <a:moveTo>
                  <a:pt x="0" y="0"/>
                </a:moveTo>
                <a:lnTo>
                  <a:pt x="2887231" y="0"/>
                </a:lnTo>
                <a:lnTo>
                  <a:pt x="2887231" y="2887231"/>
                </a:lnTo>
                <a:lnTo>
                  <a:pt x="0" y="28872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rot="-3813385">
            <a:off x="-808344" y="6918320"/>
            <a:ext cx="2396385" cy="2411457"/>
          </a:xfrm>
          <a:custGeom>
            <a:avLst/>
            <a:gdLst/>
            <a:ahLst/>
            <a:cxnLst/>
            <a:rect l="l" t="t" r="r" b="b"/>
            <a:pathLst>
              <a:path w="2396385" h="2411457">
                <a:moveTo>
                  <a:pt x="0" y="0"/>
                </a:moveTo>
                <a:lnTo>
                  <a:pt x="2396385" y="0"/>
                </a:lnTo>
                <a:lnTo>
                  <a:pt x="2396385" y="2411457"/>
                </a:lnTo>
                <a:lnTo>
                  <a:pt x="0" y="24114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6" name="Group 16"/>
          <p:cNvGrpSpPr/>
          <p:nvPr/>
        </p:nvGrpSpPr>
        <p:grpSpPr>
          <a:xfrm rot="818472">
            <a:off x="-371252" y="6113776"/>
            <a:ext cx="2106652" cy="2521293"/>
            <a:chOff x="0" y="0"/>
            <a:chExt cx="2808870" cy="3361724"/>
          </a:xfrm>
        </p:grpSpPr>
        <p:sp>
          <p:nvSpPr>
            <p:cNvPr id="17" name="Freeform 17"/>
            <p:cNvSpPr/>
            <p:nvPr/>
          </p:nvSpPr>
          <p:spPr>
            <a:xfrm rot="2385737">
              <a:off x="1927968" y="-130666"/>
              <a:ext cx="293757" cy="1942195"/>
            </a:xfrm>
            <a:custGeom>
              <a:avLst/>
              <a:gdLst/>
              <a:ahLst/>
              <a:cxnLst/>
              <a:rect l="l" t="t" r="r" b="b"/>
              <a:pathLst>
                <a:path w="293757" h="1942195">
                  <a:moveTo>
                    <a:pt x="0" y="0"/>
                  </a:moveTo>
                  <a:lnTo>
                    <a:pt x="293757" y="0"/>
                  </a:lnTo>
                  <a:lnTo>
                    <a:pt x="293757" y="1942194"/>
                  </a:lnTo>
                  <a:lnTo>
                    <a:pt x="0" y="19421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Freeform 18"/>
            <p:cNvSpPr/>
            <p:nvPr/>
          </p:nvSpPr>
          <p:spPr>
            <a:xfrm rot="2385737">
              <a:off x="587145" y="1550196"/>
              <a:ext cx="293757" cy="1942195"/>
            </a:xfrm>
            <a:custGeom>
              <a:avLst/>
              <a:gdLst/>
              <a:ahLst/>
              <a:cxnLst/>
              <a:rect l="l" t="t" r="r" b="b"/>
              <a:pathLst>
                <a:path w="293757" h="1942195">
                  <a:moveTo>
                    <a:pt x="0" y="0"/>
                  </a:moveTo>
                  <a:lnTo>
                    <a:pt x="293757" y="0"/>
                  </a:lnTo>
                  <a:lnTo>
                    <a:pt x="293757" y="1942195"/>
                  </a:lnTo>
                  <a:lnTo>
                    <a:pt x="0" y="19421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9" name="Freeform 19"/>
          <p:cNvSpPr/>
          <p:nvPr/>
        </p:nvSpPr>
        <p:spPr>
          <a:xfrm rot="-3813385">
            <a:off x="17174348" y="9143636"/>
            <a:ext cx="1354147" cy="1362663"/>
          </a:xfrm>
          <a:custGeom>
            <a:avLst/>
            <a:gdLst/>
            <a:ahLst/>
            <a:cxnLst/>
            <a:rect l="l" t="t" r="r" b="b"/>
            <a:pathLst>
              <a:path w="1354147" h="1362663">
                <a:moveTo>
                  <a:pt x="0" y="0"/>
                </a:moveTo>
                <a:lnTo>
                  <a:pt x="1354147" y="0"/>
                </a:lnTo>
                <a:lnTo>
                  <a:pt x="1354147" y="1362663"/>
                </a:lnTo>
                <a:lnTo>
                  <a:pt x="0" y="136266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0" name="Freeform 20"/>
          <p:cNvSpPr/>
          <p:nvPr/>
        </p:nvSpPr>
        <p:spPr>
          <a:xfrm rot="5400000">
            <a:off x="16879936" y="-59105"/>
            <a:ext cx="1620199" cy="1620199"/>
          </a:xfrm>
          <a:custGeom>
            <a:avLst/>
            <a:gdLst/>
            <a:ahLst/>
            <a:cxnLst/>
            <a:rect l="l" t="t" r="r" b="b"/>
            <a:pathLst>
              <a:path w="1620199" h="1620199">
                <a:moveTo>
                  <a:pt x="0" y="0"/>
                </a:moveTo>
                <a:lnTo>
                  <a:pt x="1620199" y="0"/>
                </a:lnTo>
                <a:lnTo>
                  <a:pt x="1620199" y="1620199"/>
                </a:lnTo>
                <a:lnTo>
                  <a:pt x="0" y="16201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1" name="Freeform 21"/>
          <p:cNvSpPr/>
          <p:nvPr/>
        </p:nvSpPr>
        <p:spPr>
          <a:xfrm rot="-1337290">
            <a:off x="4443415" y="440143"/>
            <a:ext cx="1139839" cy="1177114"/>
          </a:xfrm>
          <a:custGeom>
            <a:avLst/>
            <a:gdLst/>
            <a:ahLst/>
            <a:cxnLst/>
            <a:rect l="l" t="t" r="r" b="b"/>
            <a:pathLst>
              <a:path w="1139839" h="1177114">
                <a:moveTo>
                  <a:pt x="0" y="0"/>
                </a:moveTo>
                <a:lnTo>
                  <a:pt x="1139839" y="0"/>
                </a:lnTo>
                <a:lnTo>
                  <a:pt x="1139839" y="1177114"/>
                </a:lnTo>
                <a:lnTo>
                  <a:pt x="0" y="117711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2" name="Freeform 22"/>
          <p:cNvSpPr/>
          <p:nvPr/>
        </p:nvSpPr>
        <p:spPr>
          <a:xfrm rot="9846490">
            <a:off x="1534169" y="8909169"/>
            <a:ext cx="937662" cy="968326"/>
          </a:xfrm>
          <a:custGeom>
            <a:avLst/>
            <a:gdLst/>
            <a:ahLst/>
            <a:cxnLst/>
            <a:rect l="l" t="t" r="r" b="b"/>
            <a:pathLst>
              <a:path w="937662" h="968326">
                <a:moveTo>
                  <a:pt x="0" y="0"/>
                </a:moveTo>
                <a:lnTo>
                  <a:pt x="937662" y="0"/>
                </a:lnTo>
                <a:lnTo>
                  <a:pt x="937662" y="968326"/>
                </a:lnTo>
                <a:lnTo>
                  <a:pt x="0" y="96832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3" name="Freeform 23"/>
          <p:cNvSpPr/>
          <p:nvPr/>
        </p:nvSpPr>
        <p:spPr>
          <a:xfrm rot="-3813385">
            <a:off x="12802088" y="-144748"/>
            <a:ext cx="1762072" cy="1773154"/>
          </a:xfrm>
          <a:custGeom>
            <a:avLst/>
            <a:gdLst/>
            <a:ahLst/>
            <a:cxnLst/>
            <a:rect l="l" t="t" r="r" b="b"/>
            <a:pathLst>
              <a:path w="1762072" h="1773154">
                <a:moveTo>
                  <a:pt x="0" y="0"/>
                </a:moveTo>
                <a:lnTo>
                  <a:pt x="1762072" y="0"/>
                </a:lnTo>
                <a:lnTo>
                  <a:pt x="1762072" y="1773154"/>
                </a:lnTo>
                <a:lnTo>
                  <a:pt x="0" y="177315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24" name="Group 24"/>
          <p:cNvGrpSpPr/>
          <p:nvPr/>
        </p:nvGrpSpPr>
        <p:grpSpPr>
          <a:xfrm rot="818472">
            <a:off x="7095236" y="-936602"/>
            <a:ext cx="1817850" cy="2175647"/>
            <a:chOff x="0" y="0"/>
            <a:chExt cx="2423800" cy="2900863"/>
          </a:xfrm>
        </p:grpSpPr>
        <p:sp>
          <p:nvSpPr>
            <p:cNvPr id="25" name="Freeform 25"/>
            <p:cNvSpPr/>
            <p:nvPr/>
          </p:nvSpPr>
          <p:spPr>
            <a:xfrm rot="2385737">
              <a:off x="1663661" y="-112753"/>
              <a:ext cx="253486" cy="1675938"/>
            </a:xfrm>
            <a:custGeom>
              <a:avLst/>
              <a:gdLst/>
              <a:ahLst/>
              <a:cxnLst/>
              <a:rect l="l" t="t" r="r" b="b"/>
              <a:pathLst>
                <a:path w="253486" h="1675938">
                  <a:moveTo>
                    <a:pt x="0" y="0"/>
                  </a:moveTo>
                  <a:lnTo>
                    <a:pt x="253486" y="0"/>
                  </a:lnTo>
                  <a:lnTo>
                    <a:pt x="253486" y="1675938"/>
                  </a:lnTo>
                  <a:lnTo>
                    <a:pt x="0" y="16759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Freeform 26"/>
            <p:cNvSpPr/>
            <p:nvPr/>
          </p:nvSpPr>
          <p:spPr>
            <a:xfrm rot="2385737">
              <a:off x="506653" y="1337678"/>
              <a:ext cx="253486" cy="1675938"/>
            </a:xfrm>
            <a:custGeom>
              <a:avLst/>
              <a:gdLst/>
              <a:ahLst/>
              <a:cxnLst/>
              <a:rect l="l" t="t" r="r" b="b"/>
              <a:pathLst>
                <a:path w="253486" h="1675938">
                  <a:moveTo>
                    <a:pt x="0" y="0"/>
                  </a:moveTo>
                  <a:lnTo>
                    <a:pt x="253486" y="0"/>
                  </a:lnTo>
                  <a:lnTo>
                    <a:pt x="253486" y="1675938"/>
                  </a:lnTo>
                  <a:lnTo>
                    <a:pt x="0" y="16759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27" name="Group 27"/>
          <p:cNvGrpSpPr/>
          <p:nvPr/>
        </p:nvGrpSpPr>
        <p:grpSpPr>
          <a:xfrm>
            <a:off x="2817790" y="2291729"/>
            <a:ext cx="12514576" cy="6173499"/>
            <a:chOff x="0" y="0"/>
            <a:chExt cx="3296020" cy="1625942"/>
          </a:xfrm>
        </p:grpSpPr>
        <p:sp>
          <p:nvSpPr>
            <p:cNvPr id="28" name="Freeform 28"/>
            <p:cNvSpPr/>
            <p:nvPr/>
          </p:nvSpPr>
          <p:spPr>
            <a:xfrm>
              <a:off x="0" y="0"/>
              <a:ext cx="3296020" cy="1625942"/>
            </a:xfrm>
            <a:custGeom>
              <a:avLst/>
              <a:gdLst/>
              <a:ahLst/>
              <a:cxnLst/>
              <a:rect l="l" t="t" r="r" b="b"/>
              <a:pathLst>
                <a:path w="3296020" h="1625942">
                  <a:moveTo>
                    <a:pt x="0" y="0"/>
                  </a:moveTo>
                  <a:lnTo>
                    <a:pt x="3296020" y="0"/>
                  </a:lnTo>
                  <a:lnTo>
                    <a:pt x="3296020" y="1625942"/>
                  </a:lnTo>
                  <a:lnTo>
                    <a:pt x="0" y="1625942"/>
                  </a:lnTo>
                  <a:close/>
                </a:path>
              </a:pathLst>
            </a:custGeom>
            <a:solidFill>
              <a:srgbClr val="0C4875"/>
            </a:solidFill>
          </p:spPr>
        </p:sp>
        <p:sp>
          <p:nvSpPr>
            <p:cNvPr id="29" name="TextBox 29"/>
            <p:cNvSpPr txBox="1"/>
            <p:nvPr/>
          </p:nvSpPr>
          <p:spPr>
            <a:xfrm>
              <a:off x="0" y="-219075"/>
              <a:ext cx="3296020" cy="1845017"/>
            </a:xfrm>
            <a:prstGeom prst="rect">
              <a:avLst/>
            </a:prstGeom>
          </p:spPr>
          <p:txBody>
            <a:bodyPr lIns="50800" tIns="50800" rIns="50800" bIns="50800" rtlCol="0" anchor="ctr"/>
            <a:lstStyle/>
            <a:p>
              <a:pPr algn="ctr">
                <a:lnSpc>
                  <a:spcPts val="2659"/>
                </a:lnSpc>
                <a:spcBef>
                  <a:spcPct val="0"/>
                </a:spcBef>
              </a:pPr>
              <a:endParaRPr/>
            </a:p>
          </p:txBody>
        </p:sp>
      </p:grpSp>
      <p:grpSp>
        <p:nvGrpSpPr>
          <p:cNvPr id="30" name="Group 30"/>
          <p:cNvGrpSpPr/>
          <p:nvPr/>
        </p:nvGrpSpPr>
        <p:grpSpPr>
          <a:xfrm>
            <a:off x="2586487" y="2071636"/>
            <a:ext cx="12514576" cy="6143728"/>
            <a:chOff x="0" y="0"/>
            <a:chExt cx="3296020" cy="1618101"/>
          </a:xfrm>
        </p:grpSpPr>
        <p:sp>
          <p:nvSpPr>
            <p:cNvPr id="31" name="Freeform 31"/>
            <p:cNvSpPr/>
            <p:nvPr/>
          </p:nvSpPr>
          <p:spPr>
            <a:xfrm>
              <a:off x="0" y="0"/>
              <a:ext cx="3296020" cy="1618101"/>
            </a:xfrm>
            <a:custGeom>
              <a:avLst/>
              <a:gdLst/>
              <a:ahLst/>
              <a:cxnLst/>
              <a:rect l="l" t="t" r="r" b="b"/>
              <a:pathLst>
                <a:path w="3296020" h="1618101">
                  <a:moveTo>
                    <a:pt x="0" y="0"/>
                  </a:moveTo>
                  <a:lnTo>
                    <a:pt x="3296020" y="0"/>
                  </a:lnTo>
                  <a:lnTo>
                    <a:pt x="3296020" y="1618101"/>
                  </a:lnTo>
                  <a:lnTo>
                    <a:pt x="0" y="1618101"/>
                  </a:lnTo>
                  <a:close/>
                </a:path>
              </a:pathLst>
            </a:custGeom>
            <a:solidFill>
              <a:srgbClr val="FFFFFF"/>
            </a:solidFill>
          </p:spPr>
        </p:sp>
        <p:sp>
          <p:nvSpPr>
            <p:cNvPr id="32" name="TextBox 32"/>
            <p:cNvSpPr txBox="1"/>
            <p:nvPr/>
          </p:nvSpPr>
          <p:spPr>
            <a:xfrm>
              <a:off x="0" y="-219075"/>
              <a:ext cx="3296020" cy="1837176"/>
            </a:xfrm>
            <a:prstGeom prst="rect">
              <a:avLst/>
            </a:prstGeom>
          </p:spPr>
          <p:txBody>
            <a:bodyPr lIns="50800" tIns="50800" rIns="50800" bIns="50800" rtlCol="0" anchor="ctr"/>
            <a:lstStyle/>
            <a:p>
              <a:pPr algn="ctr">
                <a:lnSpc>
                  <a:spcPts val="2659"/>
                </a:lnSpc>
                <a:spcBef>
                  <a:spcPct val="0"/>
                </a:spcBef>
              </a:pPr>
              <a:endParaRPr/>
            </a:p>
          </p:txBody>
        </p:sp>
      </p:grpSp>
      <p:sp>
        <p:nvSpPr>
          <p:cNvPr id="33" name="TextBox 33"/>
          <p:cNvSpPr txBox="1"/>
          <p:nvPr/>
        </p:nvSpPr>
        <p:spPr>
          <a:xfrm>
            <a:off x="3307581" y="2838879"/>
            <a:ext cx="4085087" cy="717514"/>
          </a:xfrm>
          <a:prstGeom prst="rect">
            <a:avLst/>
          </a:prstGeom>
        </p:spPr>
        <p:txBody>
          <a:bodyPr lIns="0" tIns="0" rIns="0" bIns="0" rtlCol="0" anchor="t">
            <a:spAutoFit/>
          </a:bodyPr>
          <a:lstStyle/>
          <a:p>
            <a:pPr algn="l">
              <a:lnSpc>
                <a:spcPts val="5600"/>
              </a:lnSpc>
            </a:pPr>
            <a:r>
              <a:rPr lang="en-US" sz="4000" b="1">
                <a:solidFill>
                  <a:srgbClr val="0C4875"/>
                </a:solidFill>
                <a:latin typeface="源柔ゴシック Bold"/>
                <a:ea typeface="源柔ゴシック Bold"/>
                <a:cs typeface="源柔ゴシック Bold"/>
                <a:sym typeface="源柔ゴシック Bold"/>
              </a:rPr>
              <a:t>全体の振り返り</a:t>
            </a:r>
          </a:p>
        </p:txBody>
      </p:sp>
      <p:sp>
        <p:nvSpPr>
          <p:cNvPr id="34" name="テキスト ボックス 33">
            <a:extLst>
              <a:ext uri="{FF2B5EF4-FFF2-40B4-BE49-F238E27FC236}">
                <a16:creationId xmlns:a16="http://schemas.microsoft.com/office/drawing/2014/main" id="{01D3556E-4410-1B5F-ABF4-71F051EAC5A3}"/>
              </a:ext>
            </a:extLst>
          </p:cNvPr>
          <p:cNvSpPr txBox="1"/>
          <p:nvPr/>
        </p:nvSpPr>
        <p:spPr>
          <a:xfrm>
            <a:off x="3048000" y="4152900"/>
            <a:ext cx="11658600" cy="2677656"/>
          </a:xfrm>
          <a:prstGeom prst="rect">
            <a:avLst/>
          </a:prstGeom>
          <a:noFill/>
        </p:spPr>
        <p:txBody>
          <a:bodyPr wrap="square" rtlCol="0">
            <a:spAutoFit/>
          </a:bodyPr>
          <a:lstStyle/>
          <a:p>
            <a:r>
              <a:rPr kumimoji="1" lang="ja-JP" altLang="en-US" sz="2400" dirty="0">
                <a:latin typeface="源柔ゴシック Bold" panose="020B0600070205080204" charset="-128"/>
                <a:ea typeface="源柔ゴシック Bold" panose="020B0600070205080204" charset="-128"/>
                <a:cs typeface="源柔ゴシック Bold" panose="020B0600070205080204" charset="-128"/>
              </a:rPr>
              <a:t>　子どもたちにとって身近な存在である光を扱うことで、日常の中で光に対する興味や疑問が出来て、言葉で表現したり、相手に伝えようとする行動に繋がって</a:t>
            </a:r>
            <a:r>
              <a:rPr kumimoji="1" lang="ja-JP" altLang="en-US" sz="2400">
                <a:latin typeface="源柔ゴシック Bold" panose="020B0600070205080204" charset="-128"/>
                <a:ea typeface="源柔ゴシック Bold" panose="020B0600070205080204" charset="-128"/>
                <a:cs typeface="源柔ゴシック Bold" panose="020B0600070205080204" charset="-128"/>
              </a:rPr>
              <a:t>いた。「自分</a:t>
            </a:r>
            <a:r>
              <a:rPr kumimoji="1" lang="ja-JP" altLang="en-US" sz="2400" dirty="0">
                <a:latin typeface="源柔ゴシック Bold" panose="020B0600070205080204" charset="-128"/>
                <a:ea typeface="源柔ゴシック Bold" panose="020B0600070205080204" charset="-128"/>
                <a:cs typeface="源柔ゴシック Bold" panose="020B0600070205080204" charset="-128"/>
              </a:rPr>
              <a:t>たちの影を重ねるとどうなる</a:t>
            </a:r>
            <a:r>
              <a:rPr kumimoji="1" lang="ja-JP" altLang="en-US" sz="2400">
                <a:latin typeface="源柔ゴシック Bold" panose="020B0600070205080204" charset="-128"/>
                <a:ea typeface="源柔ゴシック Bold" panose="020B0600070205080204" charset="-128"/>
                <a:cs typeface="源柔ゴシック Bold" panose="020B0600070205080204" charset="-128"/>
              </a:rPr>
              <a:t>のかな」「色</a:t>
            </a:r>
            <a:r>
              <a:rPr kumimoji="1" lang="ja-JP" altLang="en-US" sz="2400" dirty="0">
                <a:latin typeface="源柔ゴシック Bold" panose="020B0600070205080204" charset="-128"/>
                <a:ea typeface="源柔ゴシック Bold" panose="020B0600070205080204" charset="-128"/>
                <a:cs typeface="源柔ゴシック Bold" panose="020B0600070205080204" charset="-128"/>
              </a:rPr>
              <a:t>をたくさん</a:t>
            </a:r>
            <a:r>
              <a:rPr kumimoji="1" lang="ja-JP" altLang="en-US" sz="2400">
                <a:latin typeface="源柔ゴシック Bold" panose="020B0600070205080204" charset="-128"/>
                <a:ea typeface="源柔ゴシック Bold" panose="020B0600070205080204" charset="-128"/>
                <a:cs typeface="源柔ゴシック Bold" panose="020B0600070205080204" charset="-128"/>
              </a:rPr>
              <a:t>混ぜるとどう</a:t>
            </a:r>
            <a:r>
              <a:rPr kumimoji="1" lang="ja-JP" altLang="en-US" sz="2400" dirty="0">
                <a:latin typeface="源柔ゴシック Bold" panose="020B0600070205080204" charset="-128"/>
                <a:ea typeface="源柔ゴシック Bold" panose="020B0600070205080204" charset="-128"/>
                <a:cs typeface="源柔ゴシック Bold" panose="020B0600070205080204" charset="-128"/>
              </a:rPr>
              <a:t>なる</a:t>
            </a:r>
            <a:r>
              <a:rPr kumimoji="1" lang="ja-JP" altLang="en-US" sz="2400">
                <a:latin typeface="源柔ゴシック Bold" panose="020B0600070205080204" charset="-128"/>
                <a:ea typeface="源柔ゴシック Bold" panose="020B0600070205080204" charset="-128"/>
                <a:cs typeface="源柔ゴシック Bold" panose="020B0600070205080204" charset="-128"/>
              </a:rPr>
              <a:t>のかな」と</a:t>
            </a:r>
            <a:r>
              <a:rPr kumimoji="1" lang="ja-JP" altLang="en-US" sz="2400" dirty="0">
                <a:latin typeface="源柔ゴシック Bold" panose="020B0600070205080204" charset="-128"/>
                <a:ea typeface="源柔ゴシック Bold" panose="020B0600070205080204" charset="-128"/>
                <a:cs typeface="源柔ゴシック Bold" panose="020B0600070205080204" charset="-128"/>
              </a:rPr>
              <a:t>疑問に思ったことを友達と試してみたり、気づいたことを</a:t>
            </a:r>
            <a:r>
              <a:rPr kumimoji="1" lang="ja-JP" altLang="en-US" sz="2400">
                <a:latin typeface="源柔ゴシック Bold" panose="020B0600070205080204" charset="-128"/>
                <a:ea typeface="源柔ゴシック Bold" panose="020B0600070205080204" charset="-128"/>
                <a:cs typeface="源柔ゴシック Bold" panose="020B0600070205080204" charset="-128"/>
              </a:rPr>
              <a:t>共有しり</a:t>
            </a:r>
            <a:r>
              <a:rPr kumimoji="1" lang="ja-JP" altLang="en-US" sz="2400" dirty="0">
                <a:latin typeface="源柔ゴシック Bold" panose="020B0600070205080204" charset="-128"/>
                <a:ea typeface="源柔ゴシック Bold" panose="020B0600070205080204" charset="-128"/>
                <a:cs typeface="源柔ゴシック Bold" panose="020B0600070205080204" charset="-128"/>
              </a:rPr>
              <a:t>する喜びを感じることが出来ていた。</a:t>
            </a:r>
            <a:endParaRPr kumimoji="1" lang="en-US" altLang="ja-JP" sz="2400" dirty="0">
              <a:latin typeface="源柔ゴシック Bold" panose="020B0600070205080204" charset="-128"/>
              <a:ea typeface="源柔ゴシック Bold" panose="020B0600070205080204" charset="-128"/>
              <a:cs typeface="源柔ゴシック Bold" panose="020B0600070205080204" charset="-128"/>
            </a:endParaRPr>
          </a:p>
          <a:p>
            <a:r>
              <a:rPr kumimoji="1" lang="ja-JP" altLang="en-US" sz="2400" dirty="0">
                <a:latin typeface="源柔ゴシック Bold" panose="020B0600070205080204" charset="-128"/>
                <a:ea typeface="源柔ゴシック Bold" panose="020B0600070205080204" charset="-128"/>
                <a:cs typeface="源柔ゴシック Bold" panose="020B0600070205080204" charset="-128"/>
              </a:rPr>
              <a:t>　また、光を使った技術としてプロジェクターや文化施設で遊べるものを通して、より興味を持って活動に参加することが出来ていた。</a:t>
            </a:r>
            <a:endParaRPr kumimoji="1" lang="en-US" altLang="ja-JP" sz="2400" dirty="0">
              <a:latin typeface="源柔ゴシック Bold" panose="020B0600070205080204" charset="-128"/>
              <a:ea typeface="源柔ゴシック Bold" panose="020B0600070205080204" charset="-128"/>
              <a:cs typeface="源柔ゴシック Bold" panose="020B0600070205080204" charset="-128"/>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TotalTime>
  <Words>554</Words>
  <Application>Microsoft Office PowerPoint</Application>
  <PresentationFormat>ユーザー設定</PresentationFormat>
  <Paragraphs>73</Paragraphs>
  <Slides>5</Slides>
  <Notes>2</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5</vt:i4>
      </vt:variant>
    </vt:vector>
  </HeadingPairs>
  <TitlesOfParts>
    <vt:vector size="12" baseType="lpstr">
      <vt:lpstr>HG丸ｺﾞｼｯｸM-PRO</vt:lpstr>
      <vt:lpstr>源柔ゴシック Bold</vt:lpstr>
      <vt:lpstr>Rounded M+</vt:lpstr>
      <vt:lpstr>Arial</vt:lpstr>
      <vt:lpstr>Calibri</vt:lpstr>
      <vt:lpstr>游ゴシック</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東京すくわくプログラム</dc:title>
  <cp:lastModifiedBy>りとるぱんぷきんず 西原</cp:lastModifiedBy>
  <cp:revision>17</cp:revision>
  <dcterms:created xsi:type="dcterms:W3CDTF">2006-08-16T00:00:00Z</dcterms:created>
  <dcterms:modified xsi:type="dcterms:W3CDTF">2026-03-26T09:29:53Z</dcterms:modified>
  <dc:identifier>DAGp0cHUKK0</dc:identifier>
</cp:coreProperties>
</file>