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256" r:id="rId2"/>
    <p:sldId id="257" r:id="rId3"/>
    <p:sldId id="261" r:id="rId4"/>
    <p:sldId id="259" r:id="rId5"/>
    <p:sldId id="260" r:id="rId6"/>
  </p:sldIdLst>
  <p:sldSz cx="18288000" cy="10287000"/>
  <p:notesSz cx="6858000" cy="9144000"/>
  <p:embeddedFontLst>
    <p:embeddedFont>
      <p:font typeface="Rounded M+" panose="020B0600070205080204" charset="-128"/>
      <p:regular r:id="rId8"/>
    </p:embeddedFont>
    <p:embeddedFont>
      <p:font typeface="源柔ゴシック Bold" panose="020B0600070205080204" charset="-128"/>
      <p:regular r:id="rId9"/>
    </p:embeddedFont>
    <p:embeddedFont>
      <p:font typeface="HG丸ｺﾞｼｯｸM-PRO" panose="020F0600000000000000" pitchFamily="50" charset="-128"/>
      <p:regular r:id="rId10"/>
    </p:embeddedFont>
    <p:embeddedFont>
      <p:font typeface="游ゴシック" panose="020B0400000000000000" pitchFamily="50" charset="-128"/>
      <p:regular r:id="rId11"/>
      <p:bold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167" autoAdjust="0"/>
  </p:normalViewPr>
  <p:slideViewPr>
    <p:cSldViewPr>
      <p:cViewPr varScale="1">
        <p:scale>
          <a:sx n="29" d="100"/>
          <a:sy n="29" d="100"/>
        </p:scale>
        <p:origin x="118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E0DB0-7470-4B02-A47F-AFD9FE9A18EF}" type="datetimeFigureOut">
              <a:rPr kumimoji="1" lang="ja-JP" altLang="en-US" smtClean="0"/>
              <a:t>2026/3/27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8D9BB-D8F6-4AD8-A20A-857268B7508A}" type="slidenum">
              <a:rPr kumimoji="1" lang="ja-JP" altLang="en-US" smtClean="0"/>
              <a:t>‹#›</a:t>
            </a:fld>
            <a:endParaRPr kumimoji="1" lang="ja-JP" altLang="en-US"/>
          </a:p>
        </p:txBody>
      </p:sp>
    </p:spTree>
    <p:extLst>
      <p:ext uri="{BB962C8B-B14F-4D97-AF65-F5344CB8AC3E}">
        <p14:creationId xmlns:p14="http://schemas.microsoft.com/office/powerpoint/2010/main" val="34560880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子どもの探求心を育むことが目的なので</a:t>
            </a:r>
            <a:endParaRPr kumimoji="1" lang="en-US" altLang="ja-JP" dirty="0"/>
          </a:p>
          <a:p>
            <a:r>
              <a:rPr kumimoji="1" lang="ja-JP" altLang="en-US" dirty="0"/>
              <a:t>設定した内容から、どのように子どもの発想力や創意工夫・などがひろがっていったのか？</a:t>
            </a:r>
            <a:endParaRPr kumimoji="1" lang="en-US" altLang="ja-JP" dirty="0"/>
          </a:p>
          <a:p>
            <a:r>
              <a:rPr kumimoji="1" lang="ja-JP" altLang="en-US" dirty="0"/>
              <a:t>そこには職員がどんなアプローチをしたのか？</a:t>
            </a:r>
            <a:endParaRPr kumimoji="1" lang="en-US" altLang="ja-JP" dirty="0"/>
          </a:p>
          <a:p>
            <a:r>
              <a:rPr kumimoji="1" lang="ja-JP" altLang="en-US" dirty="0"/>
              <a:t>物を準備したのか？</a:t>
            </a:r>
            <a:endParaRPr kumimoji="1" lang="en-US" altLang="ja-JP" dirty="0"/>
          </a:p>
          <a:p>
            <a:endParaRPr kumimoji="1" lang="en-US" altLang="ja-JP" dirty="0"/>
          </a:p>
          <a:p>
            <a:r>
              <a:rPr kumimoji="1" lang="ja-JP" altLang="en-US" dirty="0"/>
              <a:t>そこからさらにどんな様子が見られたのか？が大切です。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978D9BB-D8F6-4AD8-A20A-857268B7508A}" type="slidenum">
              <a:rPr kumimoji="1" lang="ja-JP" altLang="en-US" smtClean="0"/>
              <a:t>1</a:t>
            </a:fld>
            <a:endParaRPr kumimoji="1" lang="ja-JP" altLang="en-US"/>
          </a:p>
        </p:txBody>
      </p:sp>
    </p:spTree>
    <p:extLst>
      <p:ext uri="{BB962C8B-B14F-4D97-AF65-F5344CB8AC3E}">
        <p14:creationId xmlns:p14="http://schemas.microsoft.com/office/powerpoint/2010/main" val="384586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978D9BB-D8F6-4AD8-A20A-857268B7508A}" type="slidenum">
              <a:rPr kumimoji="1" lang="ja-JP" altLang="en-US" smtClean="0"/>
              <a:t>5</a:t>
            </a:fld>
            <a:endParaRPr kumimoji="1" lang="ja-JP" altLang="en-US"/>
          </a:p>
        </p:txBody>
      </p:sp>
    </p:spTree>
    <p:extLst>
      <p:ext uri="{BB962C8B-B14F-4D97-AF65-F5344CB8AC3E}">
        <p14:creationId xmlns:p14="http://schemas.microsoft.com/office/powerpoint/2010/main" val="3065390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sv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5.sv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3017480">
            <a:off x="851216" y="-743190"/>
            <a:ext cx="2260565" cy="2260565"/>
          </a:xfrm>
          <a:custGeom>
            <a:avLst/>
            <a:gdLst/>
            <a:ahLst/>
            <a:cxnLst/>
            <a:rect l="l" t="t" r="r" b="b"/>
            <a:pathLst>
              <a:path w="2260565" h="2260565">
                <a:moveTo>
                  <a:pt x="0" y="0"/>
                </a:moveTo>
                <a:lnTo>
                  <a:pt x="2260564" y="0"/>
                </a:lnTo>
                <a:lnTo>
                  <a:pt x="2260564" y="2260564"/>
                </a:lnTo>
                <a:lnTo>
                  <a:pt x="0" y="226056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 name="Freeform 4"/>
          <p:cNvSpPr/>
          <p:nvPr/>
        </p:nvSpPr>
        <p:spPr>
          <a:xfrm rot="6701701">
            <a:off x="16500407" y="6886689"/>
            <a:ext cx="3787359" cy="3787359"/>
          </a:xfrm>
          <a:custGeom>
            <a:avLst/>
            <a:gdLst/>
            <a:ahLst/>
            <a:cxnLst/>
            <a:rect l="l" t="t" r="r" b="b"/>
            <a:pathLst>
              <a:path w="3787359" h="3787359">
                <a:moveTo>
                  <a:pt x="0" y="0"/>
                </a:moveTo>
                <a:lnTo>
                  <a:pt x="3787359" y="0"/>
                </a:lnTo>
                <a:lnTo>
                  <a:pt x="3787359" y="3787359"/>
                </a:lnTo>
                <a:lnTo>
                  <a:pt x="0" y="378735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rot="-4135129">
            <a:off x="13994002" y="-1011915"/>
            <a:ext cx="2123759" cy="2123759"/>
          </a:xfrm>
          <a:custGeom>
            <a:avLst/>
            <a:gdLst/>
            <a:ahLst/>
            <a:cxnLst/>
            <a:rect l="l" t="t" r="r" b="b"/>
            <a:pathLst>
              <a:path w="2123759" h="2123759">
                <a:moveTo>
                  <a:pt x="0" y="0"/>
                </a:moveTo>
                <a:lnTo>
                  <a:pt x="2123759" y="0"/>
                </a:lnTo>
                <a:lnTo>
                  <a:pt x="2123759" y="2123759"/>
                </a:lnTo>
                <a:lnTo>
                  <a:pt x="0" y="212375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6" name="Freeform 6"/>
          <p:cNvSpPr/>
          <p:nvPr/>
        </p:nvSpPr>
        <p:spPr>
          <a:xfrm>
            <a:off x="9667186" y="8699129"/>
            <a:ext cx="2524929" cy="2540809"/>
          </a:xfrm>
          <a:custGeom>
            <a:avLst/>
            <a:gdLst/>
            <a:ahLst/>
            <a:cxnLst/>
            <a:rect l="l" t="t" r="r" b="b"/>
            <a:pathLst>
              <a:path w="2524929" h="2540809">
                <a:moveTo>
                  <a:pt x="0" y="0"/>
                </a:moveTo>
                <a:lnTo>
                  <a:pt x="2524929" y="0"/>
                </a:lnTo>
                <a:lnTo>
                  <a:pt x="2524929" y="2540809"/>
                </a:lnTo>
                <a:lnTo>
                  <a:pt x="0" y="2540809"/>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rot="818472">
            <a:off x="17110850" y="2166962"/>
            <a:ext cx="1817850" cy="2175647"/>
            <a:chOff x="0" y="0"/>
            <a:chExt cx="2423800" cy="2900863"/>
          </a:xfrm>
        </p:grpSpPr>
        <p:sp>
          <p:nvSpPr>
            <p:cNvPr id="8" name="Freeform 8"/>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9" name="Freeform 9"/>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14955568" y="8113394"/>
            <a:ext cx="2505143" cy="2505143"/>
          </a:xfrm>
          <a:custGeom>
            <a:avLst/>
            <a:gdLst/>
            <a:ahLst/>
            <a:cxnLst/>
            <a:rect l="l" t="t" r="r" b="b"/>
            <a:pathLst>
              <a:path w="2505143" h="2505143">
                <a:moveTo>
                  <a:pt x="0" y="0"/>
                </a:moveTo>
                <a:lnTo>
                  <a:pt x="2505143" y="0"/>
                </a:lnTo>
                <a:lnTo>
                  <a:pt x="2505143" y="2505142"/>
                </a:lnTo>
                <a:lnTo>
                  <a:pt x="0" y="2505142"/>
                </a:lnTo>
                <a:lnTo>
                  <a:pt x="0" y="0"/>
                </a:lnTo>
                <a:close/>
              </a:path>
            </a:pathLst>
          </a:custGeom>
          <a:blipFill>
            <a:blip>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rot="818472">
            <a:off x="4854969" y="8964045"/>
            <a:ext cx="1817850" cy="2175647"/>
            <a:chOff x="0" y="0"/>
            <a:chExt cx="2423800" cy="2900863"/>
          </a:xfrm>
        </p:grpSpPr>
        <p:sp>
          <p:nvSpPr>
            <p:cNvPr id="12" name="Freeform 12"/>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3" name="Freeform 13"/>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sp>
        <p:nvSpPr>
          <p:cNvPr id="14" name="Freeform 14"/>
          <p:cNvSpPr/>
          <p:nvPr/>
        </p:nvSpPr>
        <p:spPr>
          <a:xfrm>
            <a:off x="685916" y="741829"/>
            <a:ext cx="2887231" cy="2887231"/>
          </a:xfrm>
          <a:custGeom>
            <a:avLst/>
            <a:gdLst/>
            <a:ahLst/>
            <a:cxnLst/>
            <a:rect l="l" t="t" r="r" b="b"/>
            <a:pathLst>
              <a:path w="2887231" h="2887231">
                <a:moveTo>
                  <a:pt x="0" y="0"/>
                </a:moveTo>
                <a:lnTo>
                  <a:pt x="2887231" y="0"/>
                </a:lnTo>
                <a:lnTo>
                  <a:pt x="2887231" y="2887231"/>
                </a:lnTo>
                <a:lnTo>
                  <a:pt x="0" y="2887231"/>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5" name="Freeform 15"/>
          <p:cNvSpPr/>
          <p:nvPr/>
        </p:nvSpPr>
        <p:spPr>
          <a:xfrm rot="-3813385">
            <a:off x="-808344" y="6918320"/>
            <a:ext cx="2396385" cy="2411457"/>
          </a:xfrm>
          <a:custGeom>
            <a:avLst/>
            <a:gdLst/>
            <a:ahLst/>
            <a:cxnLst/>
            <a:rect l="l" t="t" r="r" b="b"/>
            <a:pathLst>
              <a:path w="2396385" h="2411457">
                <a:moveTo>
                  <a:pt x="0" y="0"/>
                </a:moveTo>
                <a:lnTo>
                  <a:pt x="2396385" y="0"/>
                </a:lnTo>
                <a:lnTo>
                  <a:pt x="2396385" y="2411457"/>
                </a:lnTo>
                <a:lnTo>
                  <a:pt x="0" y="2411457"/>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16" name="Group 16"/>
          <p:cNvGrpSpPr/>
          <p:nvPr/>
        </p:nvGrpSpPr>
        <p:grpSpPr>
          <a:xfrm rot="818472">
            <a:off x="-371252" y="6113776"/>
            <a:ext cx="2106652" cy="2521293"/>
            <a:chOff x="0" y="0"/>
            <a:chExt cx="2808870" cy="3361724"/>
          </a:xfrm>
        </p:grpSpPr>
        <p:sp>
          <p:nvSpPr>
            <p:cNvPr id="17" name="Freeform 17"/>
            <p:cNvSpPr/>
            <p:nvPr/>
          </p:nvSpPr>
          <p:spPr>
            <a:xfrm rot="2385737">
              <a:off x="1927968" y="-130666"/>
              <a:ext cx="293757" cy="1942195"/>
            </a:xfrm>
            <a:custGeom>
              <a:avLst/>
              <a:gdLst/>
              <a:ahLst/>
              <a:cxnLst/>
              <a:rect l="l" t="t" r="r" b="b"/>
              <a:pathLst>
                <a:path w="293757" h="1942195">
                  <a:moveTo>
                    <a:pt x="0" y="0"/>
                  </a:moveTo>
                  <a:lnTo>
                    <a:pt x="293757" y="0"/>
                  </a:lnTo>
                  <a:lnTo>
                    <a:pt x="293757" y="1942194"/>
                  </a:lnTo>
                  <a:lnTo>
                    <a:pt x="0" y="1942194"/>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8" name="Freeform 18"/>
            <p:cNvSpPr/>
            <p:nvPr/>
          </p:nvSpPr>
          <p:spPr>
            <a:xfrm rot="2385737">
              <a:off x="587145" y="1550196"/>
              <a:ext cx="293757" cy="1942195"/>
            </a:xfrm>
            <a:custGeom>
              <a:avLst/>
              <a:gdLst/>
              <a:ahLst/>
              <a:cxnLst/>
              <a:rect l="l" t="t" r="r" b="b"/>
              <a:pathLst>
                <a:path w="293757" h="1942195">
                  <a:moveTo>
                    <a:pt x="0" y="0"/>
                  </a:moveTo>
                  <a:lnTo>
                    <a:pt x="293757" y="0"/>
                  </a:lnTo>
                  <a:lnTo>
                    <a:pt x="293757" y="1942195"/>
                  </a:lnTo>
                  <a:lnTo>
                    <a:pt x="0" y="1942195"/>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sp>
        <p:nvSpPr>
          <p:cNvPr id="19" name="Freeform 19"/>
          <p:cNvSpPr/>
          <p:nvPr/>
        </p:nvSpPr>
        <p:spPr>
          <a:xfrm rot="-3813385">
            <a:off x="17174348" y="9143636"/>
            <a:ext cx="1354147" cy="1362663"/>
          </a:xfrm>
          <a:custGeom>
            <a:avLst/>
            <a:gdLst/>
            <a:ahLst/>
            <a:cxnLst/>
            <a:rect l="l" t="t" r="r" b="b"/>
            <a:pathLst>
              <a:path w="1354147" h="1362663">
                <a:moveTo>
                  <a:pt x="0" y="0"/>
                </a:moveTo>
                <a:lnTo>
                  <a:pt x="1354147" y="0"/>
                </a:lnTo>
                <a:lnTo>
                  <a:pt x="1354147" y="1362663"/>
                </a:lnTo>
                <a:lnTo>
                  <a:pt x="0" y="1362663"/>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20" name="Freeform 20"/>
          <p:cNvSpPr/>
          <p:nvPr/>
        </p:nvSpPr>
        <p:spPr>
          <a:xfrm rot="5400000">
            <a:off x="16879936" y="-59105"/>
            <a:ext cx="1620199" cy="1620199"/>
          </a:xfrm>
          <a:custGeom>
            <a:avLst/>
            <a:gdLst/>
            <a:ahLst/>
            <a:cxnLst/>
            <a:rect l="l" t="t" r="r" b="b"/>
            <a:pathLst>
              <a:path w="1620199" h="1620199">
                <a:moveTo>
                  <a:pt x="0" y="0"/>
                </a:moveTo>
                <a:lnTo>
                  <a:pt x="1620199" y="0"/>
                </a:lnTo>
                <a:lnTo>
                  <a:pt x="1620199" y="1620199"/>
                </a:lnTo>
                <a:lnTo>
                  <a:pt x="0" y="1620199"/>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21" name="Freeform 21"/>
          <p:cNvSpPr/>
          <p:nvPr/>
        </p:nvSpPr>
        <p:spPr>
          <a:xfrm rot="-1337290">
            <a:off x="4443415" y="440143"/>
            <a:ext cx="1139839" cy="1177114"/>
          </a:xfrm>
          <a:custGeom>
            <a:avLst/>
            <a:gdLst/>
            <a:ahLst/>
            <a:cxnLst/>
            <a:rect l="l" t="t" r="r" b="b"/>
            <a:pathLst>
              <a:path w="1139839" h="1177114">
                <a:moveTo>
                  <a:pt x="0" y="0"/>
                </a:moveTo>
                <a:lnTo>
                  <a:pt x="1139839" y="0"/>
                </a:lnTo>
                <a:lnTo>
                  <a:pt x="1139839" y="1177114"/>
                </a:lnTo>
                <a:lnTo>
                  <a:pt x="0" y="1177114"/>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22" name="Freeform 22"/>
          <p:cNvSpPr/>
          <p:nvPr/>
        </p:nvSpPr>
        <p:spPr>
          <a:xfrm rot="9846490">
            <a:off x="1534169" y="8909169"/>
            <a:ext cx="937662" cy="968326"/>
          </a:xfrm>
          <a:custGeom>
            <a:avLst/>
            <a:gdLst/>
            <a:ahLst/>
            <a:cxnLst/>
            <a:rect l="l" t="t" r="r" b="b"/>
            <a:pathLst>
              <a:path w="937662" h="968326">
                <a:moveTo>
                  <a:pt x="0" y="0"/>
                </a:moveTo>
                <a:lnTo>
                  <a:pt x="937662" y="0"/>
                </a:lnTo>
                <a:lnTo>
                  <a:pt x="937662" y="968326"/>
                </a:lnTo>
                <a:lnTo>
                  <a:pt x="0" y="968326"/>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23" name="Freeform 23"/>
          <p:cNvSpPr/>
          <p:nvPr/>
        </p:nvSpPr>
        <p:spPr>
          <a:xfrm rot="-3813385">
            <a:off x="12802088" y="-144748"/>
            <a:ext cx="1762072" cy="1773154"/>
          </a:xfrm>
          <a:custGeom>
            <a:avLst/>
            <a:gdLst/>
            <a:ahLst/>
            <a:cxnLst/>
            <a:rect l="l" t="t" r="r" b="b"/>
            <a:pathLst>
              <a:path w="1762072" h="1773154">
                <a:moveTo>
                  <a:pt x="0" y="0"/>
                </a:moveTo>
                <a:lnTo>
                  <a:pt x="1762072" y="0"/>
                </a:lnTo>
                <a:lnTo>
                  <a:pt x="1762072" y="1773154"/>
                </a:lnTo>
                <a:lnTo>
                  <a:pt x="0" y="1773154"/>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nvGrpSpPr>
          <p:cNvPr id="24" name="Group 24"/>
          <p:cNvGrpSpPr/>
          <p:nvPr/>
        </p:nvGrpSpPr>
        <p:grpSpPr>
          <a:xfrm rot="818472">
            <a:off x="7095236" y="-936602"/>
            <a:ext cx="1817850" cy="2175647"/>
            <a:chOff x="0" y="0"/>
            <a:chExt cx="2423800" cy="2900863"/>
          </a:xfrm>
        </p:grpSpPr>
        <p:sp>
          <p:nvSpPr>
            <p:cNvPr id="25" name="Freeform 25"/>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26" name="Freeform 26"/>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27" name="Group 27"/>
          <p:cNvGrpSpPr/>
          <p:nvPr/>
        </p:nvGrpSpPr>
        <p:grpSpPr>
          <a:xfrm>
            <a:off x="2817790" y="2291729"/>
            <a:ext cx="12514576" cy="6173499"/>
            <a:chOff x="0" y="0"/>
            <a:chExt cx="3296020" cy="1625942"/>
          </a:xfrm>
        </p:grpSpPr>
        <p:sp>
          <p:nvSpPr>
            <p:cNvPr id="28" name="Freeform 28"/>
            <p:cNvSpPr/>
            <p:nvPr/>
          </p:nvSpPr>
          <p:spPr>
            <a:xfrm>
              <a:off x="0" y="0"/>
              <a:ext cx="3296020" cy="1625942"/>
            </a:xfrm>
            <a:custGeom>
              <a:avLst/>
              <a:gdLst/>
              <a:ahLst/>
              <a:cxnLst/>
              <a:rect l="l" t="t" r="r" b="b"/>
              <a:pathLst>
                <a:path w="3296020" h="1625942">
                  <a:moveTo>
                    <a:pt x="0" y="0"/>
                  </a:moveTo>
                  <a:lnTo>
                    <a:pt x="3296020" y="0"/>
                  </a:lnTo>
                  <a:lnTo>
                    <a:pt x="3296020" y="1625942"/>
                  </a:lnTo>
                  <a:lnTo>
                    <a:pt x="0" y="1625942"/>
                  </a:lnTo>
                  <a:close/>
                </a:path>
              </a:pathLst>
            </a:custGeom>
            <a:solidFill>
              <a:srgbClr val="0C4875"/>
            </a:solidFill>
          </p:spPr>
        </p:sp>
        <p:sp>
          <p:nvSpPr>
            <p:cNvPr id="29" name="TextBox 29"/>
            <p:cNvSpPr txBox="1"/>
            <p:nvPr/>
          </p:nvSpPr>
          <p:spPr>
            <a:xfrm>
              <a:off x="0" y="-219075"/>
              <a:ext cx="3296020" cy="184501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586487" y="2071636"/>
            <a:ext cx="12514576" cy="6143728"/>
            <a:chOff x="0" y="0"/>
            <a:chExt cx="3296020" cy="1618101"/>
          </a:xfrm>
        </p:grpSpPr>
        <p:sp>
          <p:nvSpPr>
            <p:cNvPr id="31" name="Freeform 31"/>
            <p:cNvSpPr/>
            <p:nvPr/>
          </p:nvSpPr>
          <p:spPr>
            <a:xfrm>
              <a:off x="0" y="0"/>
              <a:ext cx="3296020" cy="1618101"/>
            </a:xfrm>
            <a:custGeom>
              <a:avLst/>
              <a:gdLst/>
              <a:ahLst/>
              <a:cxnLst/>
              <a:rect l="l" t="t" r="r" b="b"/>
              <a:pathLst>
                <a:path w="3296020" h="1618101">
                  <a:moveTo>
                    <a:pt x="0" y="0"/>
                  </a:moveTo>
                  <a:lnTo>
                    <a:pt x="3296020" y="0"/>
                  </a:lnTo>
                  <a:lnTo>
                    <a:pt x="3296020" y="1618101"/>
                  </a:lnTo>
                  <a:lnTo>
                    <a:pt x="0" y="1618101"/>
                  </a:lnTo>
                  <a:close/>
                </a:path>
              </a:pathLst>
            </a:custGeom>
            <a:solidFill>
              <a:srgbClr val="FFFFFF"/>
            </a:solidFill>
          </p:spPr>
        </p:sp>
        <p:sp>
          <p:nvSpPr>
            <p:cNvPr id="32" name="TextBox 32"/>
            <p:cNvSpPr txBox="1"/>
            <p:nvPr/>
          </p:nvSpPr>
          <p:spPr>
            <a:xfrm>
              <a:off x="0" y="-219075"/>
              <a:ext cx="3296020" cy="183717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4297036" y="4625285"/>
            <a:ext cx="9386088" cy="838243"/>
          </a:xfrm>
          <a:prstGeom prst="rect">
            <a:avLst/>
          </a:prstGeom>
        </p:spPr>
        <p:txBody>
          <a:bodyPr lIns="0" tIns="0" rIns="0" bIns="0" rtlCol="0" anchor="t">
            <a:spAutoFit/>
          </a:bodyPr>
          <a:lstStyle/>
          <a:p>
            <a:pPr algn="ctr">
              <a:lnSpc>
                <a:spcPts val="6922"/>
              </a:lnSpc>
            </a:pPr>
            <a:r>
              <a:rPr lang="ja-JP" altLang="en-US" sz="4944" b="1" spc="351" dirty="0">
                <a:solidFill>
                  <a:srgbClr val="0C4875"/>
                </a:solidFill>
                <a:latin typeface="源柔ゴシック Bold"/>
                <a:ea typeface="源柔ゴシック Bold"/>
                <a:cs typeface="源柔ゴシック Bold"/>
                <a:sym typeface="源柔ゴシック Bold"/>
              </a:rPr>
              <a:t>西原</a:t>
            </a:r>
            <a:r>
              <a:rPr lang="en-US" sz="4944" b="1" spc="351" dirty="0">
                <a:solidFill>
                  <a:srgbClr val="0C4875"/>
                </a:solidFill>
                <a:latin typeface="源柔ゴシック Bold"/>
                <a:ea typeface="源柔ゴシック Bold"/>
                <a:cs typeface="源柔ゴシック Bold"/>
                <a:sym typeface="源柔ゴシック Bold"/>
              </a:rPr>
              <a:t>りとるぱんぷきんず</a:t>
            </a:r>
          </a:p>
        </p:txBody>
      </p:sp>
      <p:sp>
        <p:nvSpPr>
          <p:cNvPr id="34" name="TextBox 34"/>
          <p:cNvSpPr txBox="1"/>
          <p:nvPr/>
        </p:nvSpPr>
        <p:spPr>
          <a:xfrm>
            <a:off x="4624055" y="3613791"/>
            <a:ext cx="8443113" cy="724418"/>
          </a:xfrm>
          <a:prstGeom prst="rect">
            <a:avLst/>
          </a:prstGeom>
        </p:spPr>
        <p:txBody>
          <a:bodyPr lIns="0" tIns="0" rIns="0" bIns="0" rtlCol="0" anchor="t">
            <a:spAutoFit/>
          </a:bodyPr>
          <a:lstStyle/>
          <a:p>
            <a:pPr algn="ctr">
              <a:lnSpc>
                <a:spcPts val="5748"/>
              </a:lnSpc>
            </a:pPr>
            <a:r>
              <a:rPr lang="en-US" sz="4106" b="1" spc="291">
                <a:solidFill>
                  <a:srgbClr val="0C4875"/>
                </a:solidFill>
                <a:latin typeface="源柔ゴシック Bold"/>
                <a:ea typeface="源柔ゴシック Bold"/>
                <a:cs typeface="源柔ゴシック Bold"/>
                <a:sym typeface="源柔ゴシック Bold"/>
              </a:rPr>
              <a:t>東京すくわくプログラム</a:t>
            </a:r>
          </a:p>
        </p:txBody>
      </p:sp>
      <p:sp>
        <p:nvSpPr>
          <p:cNvPr id="35" name="TextBox 35"/>
          <p:cNvSpPr txBox="1"/>
          <p:nvPr/>
        </p:nvSpPr>
        <p:spPr>
          <a:xfrm>
            <a:off x="3311198" y="6152629"/>
            <a:ext cx="11357764" cy="1723100"/>
          </a:xfrm>
          <a:prstGeom prst="rect">
            <a:avLst/>
          </a:prstGeom>
        </p:spPr>
        <p:txBody>
          <a:bodyPr lIns="0" tIns="0" rIns="0" bIns="0" rtlCol="0" anchor="t">
            <a:spAutoFit/>
          </a:bodyPr>
          <a:lstStyle/>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令和</a:t>
            </a:r>
            <a:r>
              <a:rPr lang="ja-JP" altLang="en-US" sz="4944" b="1" spc="351" dirty="0">
                <a:solidFill>
                  <a:srgbClr val="0C4875"/>
                </a:solidFill>
                <a:latin typeface="源柔ゴシック Bold"/>
                <a:ea typeface="源柔ゴシック Bold"/>
                <a:cs typeface="源柔ゴシック Bold"/>
                <a:sym typeface="源柔ゴシック Bold"/>
              </a:rPr>
              <a:t>７</a:t>
            </a:r>
            <a:r>
              <a:rPr lang="en-US" sz="4944" b="1" spc="351" dirty="0" err="1">
                <a:solidFill>
                  <a:srgbClr val="0C4875"/>
                </a:solidFill>
                <a:latin typeface="源柔ゴシック Bold"/>
                <a:ea typeface="源柔ゴシック Bold"/>
                <a:cs typeface="源柔ゴシック Bold"/>
                <a:sym typeface="源柔ゴシック Bold"/>
              </a:rPr>
              <a:t>年度</a:t>
            </a:r>
            <a:r>
              <a:rPr lang="en-US" sz="4944" b="1" spc="351" dirty="0">
                <a:solidFill>
                  <a:srgbClr val="0C4875"/>
                </a:solidFill>
                <a:latin typeface="源柔ゴシック Bold"/>
                <a:ea typeface="源柔ゴシック Bold"/>
                <a:cs typeface="源柔ゴシック Bold"/>
                <a:sym typeface="源柔ゴシック Bold"/>
              </a:rPr>
              <a:t>　</a:t>
            </a:r>
          </a:p>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テーマ</a:t>
            </a:r>
            <a:r>
              <a:rPr lang="ja-JP" altLang="en-US" sz="4944" b="1" spc="351" dirty="0">
                <a:solidFill>
                  <a:srgbClr val="0C4875"/>
                </a:solidFill>
                <a:latin typeface="源柔ゴシック Bold"/>
                <a:ea typeface="源柔ゴシック Bold"/>
                <a:cs typeface="源柔ゴシック Bold"/>
                <a:sym typeface="源柔ゴシック Bold"/>
              </a:rPr>
              <a:t>「五感」</a:t>
            </a:r>
            <a:endParaRPr lang="en-US" sz="4944" b="1" spc="351" dirty="0">
              <a:solidFill>
                <a:srgbClr val="0C4875"/>
              </a:solidFill>
              <a:latin typeface="源柔ゴシック Bold"/>
              <a:ea typeface="源柔ゴシック Bold"/>
              <a:cs typeface="源柔ゴシック Bold"/>
              <a:sym typeface="源柔ゴシック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sp>
        <p:nvSpPr>
          <p:cNvPr id="3" name="AutoShape 3"/>
          <p:cNvSpPr/>
          <p:nvPr/>
        </p:nvSpPr>
        <p:spPr>
          <a:xfrm>
            <a:off x="1077970" y="2103476"/>
            <a:ext cx="7405229" cy="0"/>
          </a:xfrm>
          <a:prstGeom prst="line">
            <a:avLst/>
          </a:prstGeom>
          <a:ln w="38100" cap="flat">
            <a:solidFill>
              <a:srgbClr val="A3CFF0"/>
            </a:solidFill>
            <a:prstDash val="solid"/>
            <a:headEnd type="none" w="sm" len="sm"/>
            <a:tailEnd type="none" w="sm" len="sm"/>
          </a:ln>
        </p:spPr>
      </p:sp>
      <p:grpSp>
        <p:nvGrpSpPr>
          <p:cNvPr id="4" name="Group 4"/>
          <p:cNvGrpSpPr/>
          <p:nvPr/>
        </p:nvGrpSpPr>
        <p:grpSpPr>
          <a:xfrm rot="5400000">
            <a:off x="4780" y="1242425"/>
            <a:ext cx="685474" cy="695034"/>
            <a:chOff x="0" y="0"/>
            <a:chExt cx="801621" cy="812800"/>
          </a:xfrm>
        </p:grpSpPr>
        <p:sp>
          <p:nvSpPr>
            <p:cNvPr id="5" name="Freeform 5"/>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6" name="TextBox 6"/>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7" name="Freeform 7"/>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8" name="Group 8"/>
          <p:cNvGrpSpPr/>
          <p:nvPr/>
        </p:nvGrpSpPr>
        <p:grpSpPr>
          <a:xfrm>
            <a:off x="1077970" y="2615447"/>
            <a:ext cx="1471288" cy="1471288"/>
            <a:chOff x="0" y="0"/>
            <a:chExt cx="387500" cy="387500"/>
          </a:xfrm>
        </p:grpSpPr>
        <p:sp>
          <p:nvSpPr>
            <p:cNvPr id="9" name="Freeform 9"/>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0" name="TextBox 10"/>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11" name="Freeform 11"/>
          <p:cNvSpPr/>
          <p:nvPr/>
        </p:nvSpPr>
        <p:spPr>
          <a:xfrm>
            <a:off x="1315365" y="2794886"/>
            <a:ext cx="996498" cy="979060"/>
          </a:xfrm>
          <a:custGeom>
            <a:avLst/>
            <a:gdLst/>
            <a:ahLst/>
            <a:cxnLst/>
            <a:rect l="l" t="t" r="r" b="b"/>
            <a:pathLst>
              <a:path w="996498" h="979060">
                <a:moveTo>
                  <a:pt x="0" y="0"/>
                </a:moveTo>
                <a:lnTo>
                  <a:pt x="996498" y="0"/>
                </a:lnTo>
                <a:lnTo>
                  <a:pt x="996498" y="979060"/>
                </a:lnTo>
                <a:lnTo>
                  <a:pt x="0" y="979060"/>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028700" y="5048760"/>
            <a:ext cx="1471288" cy="1471288"/>
            <a:chOff x="0" y="0"/>
            <a:chExt cx="387500" cy="387500"/>
          </a:xfrm>
        </p:grpSpPr>
        <p:sp>
          <p:nvSpPr>
            <p:cNvPr id="13" name="Freeform 13"/>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4" name="TextBox 14"/>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grpSp>
        <p:nvGrpSpPr>
          <p:cNvPr id="15" name="Group 15"/>
          <p:cNvGrpSpPr/>
          <p:nvPr/>
        </p:nvGrpSpPr>
        <p:grpSpPr>
          <a:xfrm>
            <a:off x="1028700" y="7482073"/>
            <a:ext cx="1471288" cy="1471288"/>
            <a:chOff x="0" y="0"/>
            <a:chExt cx="387500" cy="387500"/>
          </a:xfrm>
        </p:grpSpPr>
        <p:sp>
          <p:nvSpPr>
            <p:cNvPr id="16" name="Freeform 16"/>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7" name="TextBox 17"/>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18" name="Freeform 18"/>
          <p:cNvSpPr/>
          <p:nvPr/>
        </p:nvSpPr>
        <p:spPr>
          <a:xfrm>
            <a:off x="1266095" y="7719468"/>
            <a:ext cx="996498" cy="996498"/>
          </a:xfrm>
          <a:custGeom>
            <a:avLst/>
            <a:gdLst/>
            <a:ahLst/>
            <a:cxnLst/>
            <a:rect l="l" t="t" r="r" b="b"/>
            <a:pathLst>
              <a:path w="996498" h="996498">
                <a:moveTo>
                  <a:pt x="0" y="0"/>
                </a:moveTo>
                <a:lnTo>
                  <a:pt x="996498" y="0"/>
                </a:lnTo>
                <a:lnTo>
                  <a:pt x="996498" y="996498"/>
                </a:lnTo>
                <a:lnTo>
                  <a:pt x="0" y="996498"/>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9" name="Freeform 19"/>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3157603" y="3133524"/>
            <a:ext cx="14101697" cy="1498936"/>
          </a:xfrm>
          <a:prstGeom prst="rect">
            <a:avLst/>
          </a:prstGeom>
        </p:spPr>
        <p:txBody>
          <a:bodyPr lIns="0" tIns="0" rIns="0" bIns="0" rtlCol="0" anchor="t">
            <a:spAutoFit/>
          </a:bodyPr>
          <a:lstStyle/>
          <a:p>
            <a:pPr>
              <a:lnSpc>
                <a:spcPts val="4000"/>
              </a:lnSpc>
            </a:pPr>
            <a:r>
              <a:rPr lang="ja-JP" altLang="en-US" sz="2500" b="1" dirty="0">
                <a:solidFill>
                  <a:srgbClr val="000000"/>
                </a:solidFill>
                <a:latin typeface="源柔ゴシック Bold"/>
                <a:ea typeface="源柔ゴシック Bold"/>
                <a:cs typeface="源柔ゴシック Bold"/>
                <a:sym typeface="源柔ゴシック Bold"/>
              </a:rPr>
              <a:t>　モンテッソーリ感覚教具の色付き円柱や長さの棒など、色や長さに関して興味を持っている姿が見られる。実際の長さや重さなどの感覚と数を結びつけて考えることが難しい子もいるため、教具を通して五感を使い、物に対しての認識や知識を深める。</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21" name="TextBox 21"/>
          <p:cNvSpPr txBox="1"/>
          <p:nvPr/>
        </p:nvSpPr>
        <p:spPr>
          <a:xfrm>
            <a:off x="3157603" y="2409784"/>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設定理由</a:t>
            </a:r>
          </a:p>
        </p:txBody>
      </p:sp>
      <p:grpSp>
        <p:nvGrpSpPr>
          <p:cNvPr id="22" name="Group 22"/>
          <p:cNvGrpSpPr/>
          <p:nvPr/>
        </p:nvGrpSpPr>
        <p:grpSpPr>
          <a:xfrm>
            <a:off x="7946246" y="5825923"/>
            <a:ext cx="1471288" cy="1471288"/>
            <a:chOff x="0" y="0"/>
            <a:chExt cx="387500" cy="387500"/>
          </a:xfrm>
        </p:grpSpPr>
        <p:sp>
          <p:nvSpPr>
            <p:cNvPr id="23" name="Freeform 23"/>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24" name="TextBox 24"/>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25" name="Freeform 25"/>
          <p:cNvSpPr/>
          <p:nvPr/>
        </p:nvSpPr>
        <p:spPr>
          <a:xfrm>
            <a:off x="8038846" y="5984713"/>
            <a:ext cx="1286089" cy="1070669"/>
          </a:xfrm>
          <a:custGeom>
            <a:avLst/>
            <a:gdLst/>
            <a:ahLst/>
            <a:cxnLst/>
            <a:rect l="l" t="t" r="r" b="b"/>
            <a:pathLst>
              <a:path w="1286089" h="1070669">
                <a:moveTo>
                  <a:pt x="0" y="0"/>
                </a:moveTo>
                <a:lnTo>
                  <a:pt x="1286089" y="0"/>
                </a:lnTo>
                <a:lnTo>
                  <a:pt x="1286089" y="1070669"/>
                </a:lnTo>
                <a:lnTo>
                  <a:pt x="0" y="1070669"/>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26" name="TextBox 26"/>
          <p:cNvSpPr txBox="1"/>
          <p:nvPr/>
        </p:nvSpPr>
        <p:spPr>
          <a:xfrm>
            <a:off x="3157603" y="5585887"/>
            <a:ext cx="7458698" cy="473015"/>
          </a:xfrm>
          <a:prstGeom prst="rect">
            <a:avLst/>
          </a:prstGeom>
        </p:spPr>
        <p:txBody>
          <a:bodyPr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３．４．</a:t>
            </a:r>
            <a:r>
              <a:rPr lang="en-US" sz="2500" b="1" dirty="0">
                <a:solidFill>
                  <a:srgbClr val="000000"/>
                </a:solidFill>
                <a:latin typeface="源柔ゴシック Bold"/>
                <a:ea typeface="源柔ゴシック Bold"/>
                <a:cs typeface="源柔ゴシック Bold"/>
                <a:sym typeface="源柔ゴシック Bold"/>
              </a:rPr>
              <a:t>５歳児</a:t>
            </a:r>
          </a:p>
        </p:txBody>
      </p:sp>
      <p:sp>
        <p:nvSpPr>
          <p:cNvPr id="27" name="TextBox 27"/>
          <p:cNvSpPr txBox="1"/>
          <p:nvPr/>
        </p:nvSpPr>
        <p:spPr>
          <a:xfrm>
            <a:off x="3157603" y="4858848"/>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対象クラス</a:t>
            </a:r>
          </a:p>
        </p:txBody>
      </p:sp>
      <p:sp>
        <p:nvSpPr>
          <p:cNvPr id="28" name="TextBox 28"/>
          <p:cNvSpPr txBox="1"/>
          <p:nvPr/>
        </p:nvSpPr>
        <p:spPr>
          <a:xfrm>
            <a:off x="3157603" y="8214299"/>
            <a:ext cx="7458698" cy="985976"/>
          </a:xfrm>
          <a:prstGeom prst="rect">
            <a:avLst/>
          </a:prstGeom>
        </p:spPr>
        <p:txBody>
          <a:bodyPr lIns="0" tIns="0" rIns="0" bIns="0" rtlCol="0" anchor="t">
            <a:spAutoFit/>
          </a:bodyPr>
          <a:lstStyle/>
          <a:p>
            <a:pPr>
              <a:lnSpc>
                <a:spcPts val="4000"/>
              </a:lnSpc>
            </a:pPr>
            <a:r>
              <a:rPr lang="ja-JP" altLang="en-US" sz="2500" b="1" dirty="0">
                <a:solidFill>
                  <a:srgbClr val="000000"/>
                </a:solidFill>
                <a:latin typeface="源柔ゴシック Bold"/>
                <a:ea typeface="源柔ゴシック Bold"/>
                <a:cs typeface="源柔ゴシック Bold"/>
                <a:sym typeface="源柔ゴシック Bold"/>
              </a:rPr>
              <a:t>色板・色付き円柱、円柱さしなど五感を</a:t>
            </a:r>
            <a:endParaRPr lang="en-US" altLang="ja-JP" sz="2500" b="1" dirty="0">
              <a:solidFill>
                <a:srgbClr val="000000"/>
              </a:solidFill>
              <a:latin typeface="源柔ゴシック Bold"/>
              <a:ea typeface="源柔ゴシック Bold"/>
              <a:cs typeface="源柔ゴシック Bold"/>
              <a:sym typeface="源柔ゴシック Bold"/>
            </a:endParaRPr>
          </a:p>
          <a:p>
            <a:pPr>
              <a:lnSpc>
                <a:spcPts val="4000"/>
              </a:lnSpc>
            </a:pPr>
            <a:r>
              <a:rPr lang="ja-JP" altLang="en-US" sz="2500" b="1" dirty="0">
                <a:solidFill>
                  <a:srgbClr val="000000"/>
                </a:solidFill>
                <a:latin typeface="源柔ゴシック Bold"/>
                <a:ea typeface="源柔ゴシック Bold"/>
                <a:cs typeface="源柔ゴシック Bold"/>
                <a:sym typeface="源柔ゴシック Bold"/>
              </a:rPr>
              <a:t>刺激する教具</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29" name="TextBox 29"/>
          <p:cNvSpPr txBox="1"/>
          <p:nvPr/>
        </p:nvSpPr>
        <p:spPr>
          <a:xfrm>
            <a:off x="3157603" y="7316261"/>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準備物</a:t>
            </a:r>
          </a:p>
        </p:txBody>
      </p:sp>
      <p:sp>
        <p:nvSpPr>
          <p:cNvPr id="30" name="TextBox 30"/>
          <p:cNvSpPr txBox="1"/>
          <p:nvPr/>
        </p:nvSpPr>
        <p:spPr>
          <a:xfrm>
            <a:off x="695034" y="1039125"/>
            <a:ext cx="10201566" cy="838243"/>
          </a:xfrm>
          <a:prstGeom prst="rect">
            <a:avLst/>
          </a:prstGeom>
        </p:spPr>
        <p:txBody>
          <a:bodyPr wrap="square" lIns="0" tIns="0" rIns="0" bIns="0" rtlCol="0" anchor="t">
            <a:spAutoFit/>
          </a:bodyPr>
          <a:lstStyle/>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テーマ</a:t>
            </a:r>
            <a:r>
              <a:rPr lang="ja-JP" altLang="en-US" sz="4944" b="1" spc="351" dirty="0">
                <a:solidFill>
                  <a:srgbClr val="0C4875"/>
                </a:solidFill>
                <a:latin typeface="源柔ゴシック Bold"/>
                <a:ea typeface="源柔ゴシック Bold"/>
                <a:cs typeface="源柔ゴシック Bold"/>
                <a:sym typeface="源柔ゴシック Bold"/>
              </a:rPr>
              <a:t>「五感」</a:t>
            </a:r>
            <a:endParaRPr lang="en-US" sz="4944" b="1" spc="351" dirty="0">
              <a:solidFill>
                <a:srgbClr val="0C4875"/>
              </a:solidFill>
              <a:latin typeface="源柔ゴシック Bold"/>
              <a:ea typeface="源柔ゴシック Bold"/>
              <a:cs typeface="源柔ゴシック Bold"/>
              <a:sym typeface="源柔ゴシック Bold"/>
            </a:endParaRPr>
          </a:p>
        </p:txBody>
      </p:sp>
      <p:sp>
        <p:nvSpPr>
          <p:cNvPr id="31" name="TextBox 31"/>
          <p:cNvSpPr txBox="1"/>
          <p:nvPr/>
        </p:nvSpPr>
        <p:spPr>
          <a:xfrm>
            <a:off x="9800602" y="5595412"/>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スケジュール</a:t>
            </a:r>
          </a:p>
        </p:txBody>
      </p:sp>
      <p:sp>
        <p:nvSpPr>
          <p:cNvPr id="32" name="TextBox 32"/>
          <p:cNvSpPr txBox="1"/>
          <p:nvPr/>
        </p:nvSpPr>
        <p:spPr>
          <a:xfrm>
            <a:off x="9800602" y="6699770"/>
            <a:ext cx="7887323" cy="985976"/>
          </a:xfrm>
          <a:prstGeom prst="rect">
            <a:avLst/>
          </a:prstGeom>
        </p:spPr>
        <p:txBody>
          <a:bodyPr lIns="0" tIns="0" rIns="0" bIns="0" rtlCol="0" anchor="t">
            <a:spAutoFit/>
          </a:bodyPr>
          <a:lstStyle/>
          <a:p>
            <a:pPr>
              <a:lnSpc>
                <a:spcPts val="4000"/>
              </a:lnSpc>
            </a:pPr>
            <a:r>
              <a:rPr lang="ja-JP" altLang="en-US" sz="2500" b="1" dirty="0">
                <a:solidFill>
                  <a:srgbClr val="000000"/>
                </a:solidFill>
                <a:latin typeface="源柔ゴシック Bold"/>
                <a:ea typeface="源柔ゴシック Bold"/>
                <a:cs typeface="源柔ゴシック Bold"/>
                <a:sym typeface="源柔ゴシック Bold"/>
              </a:rPr>
              <a:t>・感覚教具に触れ、重さや長さなどの物の特徴に</a:t>
            </a:r>
            <a:endParaRPr lang="en-US" altLang="ja-JP" sz="2500" b="1" dirty="0">
              <a:solidFill>
                <a:srgbClr val="000000"/>
              </a:solidFill>
              <a:latin typeface="源柔ゴシック Bold"/>
              <a:ea typeface="源柔ゴシック Bold"/>
              <a:cs typeface="源柔ゴシック Bold"/>
              <a:sym typeface="源柔ゴシック Bold"/>
            </a:endParaRPr>
          </a:p>
          <a:p>
            <a:pPr>
              <a:lnSpc>
                <a:spcPts val="4000"/>
              </a:lnSpc>
            </a:pPr>
            <a:r>
              <a:rPr lang="ja-JP" altLang="en-US" sz="2500" b="1" dirty="0">
                <a:solidFill>
                  <a:srgbClr val="000000"/>
                </a:solidFill>
                <a:latin typeface="源柔ゴシック Bold"/>
                <a:ea typeface="源柔ゴシック Bold"/>
                <a:cs typeface="源柔ゴシック Bold"/>
                <a:sym typeface="源柔ゴシック Bold"/>
              </a:rPr>
              <a:t>　ついて興味を持ったり、考えたりすることを楽しむ</a:t>
            </a:r>
            <a:endParaRPr lang="en-US" sz="2500" b="1" dirty="0">
              <a:solidFill>
                <a:srgbClr val="000000"/>
              </a:solidFill>
              <a:latin typeface="源柔ゴシック Bold"/>
              <a:ea typeface="源柔ゴシック Bold"/>
              <a:cs typeface="源柔ゴシック Bold"/>
              <a:sym typeface="源柔ゴシック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85D67-405A-BB93-A485-ED95DAECB5F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683F2B-734C-706C-CDD6-3AD6CAEC12E0}"/>
              </a:ext>
            </a:extLst>
          </p:cNvPr>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3" name="Group 3">
            <a:extLst>
              <a:ext uri="{FF2B5EF4-FFF2-40B4-BE49-F238E27FC236}">
                <a16:creationId xmlns:a16="http://schemas.microsoft.com/office/drawing/2014/main" id="{61273D77-A601-7CFC-90B3-4FDDF090212E}"/>
              </a:ext>
            </a:extLst>
          </p:cNvPr>
          <p:cNvGrpSpPr/>
          <p:nvPr/>
        </p:nvGrpSpPr>
        <p:grpSpPr>
          <a:xfrm rot="5400000">
            <a:off x="4780" y="1242425"/>
            <a:ext cx="685474" cy="695034"/>
            <a:chOff x="0" y="0"/>
            <a:chExt cx="801621" cy="812800"/>
          </a:xfrm>
        </p:grpSpPr>
        <p:sp>
          <p:nvSpPr>
            <p:cNvPr id="4" name="Freeform 4">
              <a:extLst>
                <a:ext uri="{FF2B5EF4-FFF2-40B4-BE49-F238E27FC236}">
                  <a16:creationId xmlns:a16="http://schemas.microsoft.com/office/drawing/2014/main" id="{6BE77DC0-6D1C-2DD5-154E-426C70E47E0D}"/>
                </a:ext>
              </a:extLst>
            </p:cNvPr>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a:extLst>
                <a:ext uri="{FF2B5EF4-FFF2-40B4-BE49-F238E27FC236}">
                  <a16:creationId xmlns:a16="http://schemas.microsoft.com/office/drawing/2014/main" id="{B0D67EE9-7C0D-76D2-A68D-1A4C6E07AA5A}"/>
                </a:ext>
              </a:extLst>
            </p:cNvPr>
            <p:cNvSpPr txBox="1"/>
            <p:nvPr/>
          </p:nvSpPr>
          <p:spPr>
            <a:xfrm>
              <a:off x="0" y="3175"/>
              <a:ext cx="801621" cy="809625"/>
            </a:xfrm>
            <a:prstGeom prst="rect">
              <a:avLst/>
            </a:prstGeom>
          </p:spPr>
          <p:txBody>
            <a:bodyPr lIns="50800" tIns="50800" rIns="50800" bIns="50800" rtlCol="0" anchor="ctr"/>
            <a:lstStyle/>
            <a:p>
              <a:pPr marL="0" marR="0" lvl="0" indent="0" algn="ctr" defTabSz="914400" rtl="0" eaLnBrk="1" fontAlgn="auto" latinLnBrk="0" hangingPunct="1">
                <a:lnSpc>
                  <a:spcPts val="393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a:extLst>
              <a:ext uri="{FF2B5EF4-FFF2-40B4-BE49-F238E27FC236}">
                <a16:creationId xmlns:a16="http://schemas.microsoft.com/office/drawing/2014/main" id="{D8D2414E-8B03-BB19-51DF-07AFD5514194}"/>
              </a:ext>
            </a:extLst>
          </p:cNvPr>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sp>
        <p:nvSpPr>
          <p:cNvPr id="7" name="Freeform 7">
            <a:extLst>
              <a:ext uri="{FF2B5EF4-FFF2-40B4-BE49-F238E27FC236}">
                <a16:creationId xmlns:a16="http://schemas.microsoft.com/office/drawing/2014/main" id="{4F2E2BA4-37FC-9BC0-3F17-73522CFF0C2D}"/>
              </a:ext>
            </a:extLst>
          </p:cNvPr>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28" name="Freeform 28">
            <a:extLst>
              <a:ext uri="{FF2B5EF4-FFF2-40B4-BE49-F238E27FC236}">
                <a16:creationId xmlns:a16="http://schemas.microsoft.com/office/drawing/2014/main" id="{1BD4EED6-2754-F71A-7F9D-63DCFAD5326A}"/>
              </a:ext>
            </a:extLst>
          </p:cNvPr>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29" name="TextBox 29">
            <a:extLst>
              <a:ext uri="{FF2B5EF4-FFF2-40B4-BE49-F238E27FC236}">
                <a16:creationId xmlns:a16="http://schemas.microsoft.com/office/drawing/2014/main" id="{2CDF0D32-678B-ECCF-29E5-4F2B65F9D563}"/>
              </a:ext>
            </a:extLst>
          </p:cNvPr>
          <p:cNvSpPr txBox="1"/>
          <p:nvPr/>
        </p:nvSpPr>
        <p:spPr>
          <a:xfrm>
            <a:off x="552779" y="831298"/>
            <a:ext cx="15261057" cy="717514"/>
          </a:xfrm>
          <a:prstGeom prst="rect">
            <a:avLst/>
          </a:prstGeom>
        </p:spPr>
        <p:txBody>
          <a:bodyPr lIns="0" tIns="0" rIns="0" bIns="0" rtlCol="0" anchor="t">
            <a:spAutoFit/>
          </a:bodyPr>
          <a:lstStyle/>
          <a:p>
            <a:pPr marL="0" marR="0" lvl="0" indent="0" algn="l" defTabSz="914400" rtl="0" eaLnBrk="1" fontAlgn="auto" latinLnBrk="0" hangingPunct="1">
              <a:lnSpc>
                <a:spcPts val="5600"/>
              </a:lnSpc>
              <a:spcBef>
                <a:spcPts val="0"/>
              </a:spcBef>
              <a:spcAft>
                <a:spcPts val="0"/>
              </a:spcAft>
              <a:buClrTx/>
              <a:buSzTx/>
              <a:buFontTx/>
              <a:buNone/>
              <a:tabLst/>
              <a:defRPr/>
            </a:pPr>
            <a:r>
              <a:rPr kumimoji="0" lang="en-US" sz="4000" b="1" i="0" u="none" strike="noStrike" kern="1200" cap="none" spc="0" normalizeH="0" baseline="0" noProof="0">
                <a:ln>
                  <a:noFill/>
                </a:ln>
                <a:solidFill>
                  <a:srgbClr val="0C4875"/>
                </a:solidFill>
                <a:effectLst/>
                <a:uLnTx/>
                <a:uFillTx/>
                <a:latin typeface="源柔ゴシック Bold"/>
                <a:ea typeface="源柔ゴシック Bold"/>
                <a:cs typeface="源柔ゴシック Bold"/>
                <a:sym typeface="源柔ゴシック Bold"/>
              </a:rPr>
              <a:t>活動中の子どもの姿・声、子ども同士や保育者との関わり</a:t>
            </a:r>
          </a:p>
        </p:txBody>
      </p:sp>
      <p:sp>
        <p:nvSpPr>
          <p:cNvPr id="34" name="TextBox 34">
            <a:extLst>
              <a:ext uri="{FF2B5EF4-FFF2-40B4-BE49-F238E27FC236}">
                <a16:creationId xmlns:a16="http://schemas.microsoft.com/office/drawing/2014/main" id="{9C624FDD-2EFE-5EA0-90D4-C19DCEF92E1C}"/>
              </a:ext>
            </a:extLst>
          </p:cNvPr>
          <p:cNvSpPr txBox="1"/>
          <p:nvPr/>
        </p:nvSpPr>
        <p:spPr>
          <a:xfrm>
            <a:off x="552778" y="7101824"/>
            <a:ext cx="15261057" cy="717514"/>
          </a:xfrm>
          <a:prstGeom prst="rect">
            <a:avLst/>
          </a:prstGeom>
        </p:spPr>
        <p:txBody>
          <a:bodyPr lIns="0" tIns="0" rIns="0" bIns="0" rtlCol="0" anchor="t">
            <a:spAutoFit/>
          </a:bodyPr>
          <a:lstStyle/>
          <a:p>
            <a:pPr marL="0" marR="0" lvl="0" indent="0" algn="l" defTabSz="914400" rtl="0" eaLnBrk="1" fontAlgn="auto" latinLnBrk="0" hangingPunct="1">
              <a:lnSpc>
                <a:spcPts val="56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C4875"/>
                </a:solidFill>
                <a:effectLst/>
                <a:uLnTx/>
                <a:uFillTx/>
                <a:latin typeface="源柔ゴシック Bold"/>
                <a:ea typeface="源柔ゴシック Bold"/>
                <a:cs typeface="源柔ゴシック Bold"/>
                <a:sym typeface="源柔ゴシック Bold"/>
              </a:rPr>
              <a:t>子どもたちの育ち</a:t>
            </a:r>
            <a:endParaRPr kumimoji="0" lang="en-US" sz="4000" b="1" i="0" u="none" strike="noStrike" kern="1200" cap="none" spc="0" normalizeH="0" baseline="0" noProof="0" dirty="0">
              <a:ln>
                <a:noFill/>
              </a:ln>
              <a:solidFill>
                <a:srgbClr val="0C4875"/>
              </a:solidFill>
              <a:effectLst/>
              <a:uLnTx/>
              <a:uFillTx/>
              <a:latin typeface="源柔ゴシック Bold"/>
              <a:ea typeface="源柔ゴシック Bold"/>
              <a:cs typeface="源柔ゴシック Bold"/>
              <a:sym typeface="源柔ゴシック Bold"/>
            </a:endParaRPr>
          </a:p>
        </p:txBody>
      </p:sp>
      <p:sp>
        <p:nvSpPr>
          <p:cNvPr id="35" name="TextBox 35">
            <a:extLst>
              <a:ext uri="{FF2B5EF4-FFF2-40B4-BE49-F238E27FC236}">
                <a16:creationId xmlns:a16="http://schemas.microsoft.com/office/drawing/2014/main" id="{AA7CEBFF-29AF-9FE0-F666-4445C1E3E3D6}"/>
              </a:ext>
            </a:extLst>
          </p:cNvPr>
          <p:cNvSpPr txBox="1"/>
          <p:nvPr/>
        </p:nvSpPr>
        <p:spPr>
          <a:xfrm>
            <a:off x="1223597" y="7971785"/>
            <a:ext cx="14393908" cy="1498936"/>
          </a:xfrm>
          <a:prstGeom prst="rect">
            <a:avLst/>
          </a:prstGeom>
        </p:spPr>
        <p:txBody>
          <a:bodyPr lIns="0" tIns="0" rIns="0" bIns="0" rtlCol="0" anchor="t">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ja-JP" altLang="en-US" sz="2500" b="1" i="0" u="none" strike="noStrike" kern="1200" cap="none" spc="0" normalizeH="0" baseline="0" noProof="0" dirty="0">
                <a:ln>
                  <a:noFill/>
                </a:ln>
                <a:solidFill>
                  <a:srgbClr val="000000"/>
                </a:solidFill>
                <a:effectLst/>
                <a:uLnTx/>
                <a:uFillTx/>
                <a:latin typeface="源柔ゴシック Bold"/>
                <a:ea typeface="源柔ゴシック Bold"/>
                <a:cs typeface="源柔ゴシック Bold"/>
                <a:sym typeface="源柔ゴシック Bold"/>
              </a:rPr>
              <a:t>　色の名前を知るだけでなく、身近にあるものに色を照らし合わせてみることで色の微妙な違いに気が付くことが出来た。部屋の中にあるものと同色を見つける宝探しゲームのように楽しみながら活動していた。単色だけで見るのではなく、グラデーションに並べて色のわずかな違いに気が付いていた。</a:t>
            </a:r>
            <a:endParaRPr kumimoji="0" lang="en-US" altLang="ja-JP" sz="2500" b="1" i="0" u="none" strike="noStrike" kern="1200" cap="none" spc="0" normalizeH="0" baseline="0" noProof="0" dirty="0">
              <a:ln>
                <a:noFill/>
              </a:ln>
              <a:solidFill>
                <a:srgbClr val="000000"/>
              </a:solidFill>
              <a:effectLst/>
              <a:uLnTx/>
              <a:uFillTx/>
              <a:latin typeface="源柔ゴシック Bold"/>
              <a:ea typeface="源柔ゴシック Bold"/>
              <a:cs typeface="源柔ゴシック Bold"/>
              <a:sym typeface="源柔ゴシック Bold"/>
            </a:endParaRPr>
          </a:p>
        </p:txBody>
      </p:sp>
      <p:sp>
        <p:nvSpPr>
          <p:cNvPr id="36" name="Freeform 36">
            <a:extLst>
              <a:ext uri="{FF2B5EF4-FFF2-40B4-BE49-F238E27FC236}">
                <a16:creationId xmlns:a16="http://schemas.microsoft.com/office/drawing/2014/main" id="{118F3F31-0344-841A-2FC1-D94693359EE4}"/>
              </a:ext>
            </a:extLst>
          </p:cNvPr>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37" name="Freeform 37">
            <a:extLst>
              <a:ext uri="{FF2B5EF4-FFF2-40B4-BE49-F238E27FC236}">
                <a16:creationId xmlns:a16="http://schemas.microsoft.com/office/drawing/2014/main" id="{CE0B8152-B30B-61A2-0C27-B71E4FB652C2}"/>
              </a:ext>
            </a:extLst>
          </p:cNvPr>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38" name="Freeform 38">
            <a:extLst>
              <a:ext uri="{FF2B5EF4-FFF2-40B4-BE49-F238E27FC236}">
                <a16:creationId xmlns:a16="http://schemas.microsoft.com/office/drawing/2014/main" id="{E7AB8C03-B60E-E5EA-D03D-5A2BF88B6FD1}"/>
              </a:ext>
            </a:extLst>
          </p:cNvPr>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39" name="Freeform 39">
            <a:extLst>
              <a:ext uri="{FF2B5EF4-FFF2-40B4-BE49-F238E27FC236}">
                <a16:creationId xmlns:a16="http://schemas.microsoft.com/office/drawing/2014/main" id="{6A26F62D-58AF-C222-1306-5AC8368CF991}"/>
              </a:ext>
            </a:extLst>
          </p:cNvPr>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0" name="Freeform 40">
            <a:extLst>
              <a:ext uri="{FF2B5EF4-FFF2-40B4-BE49-F238E27FC236}">
                <a16:creationId xmlns:a16="http://schemas.microsoft.com/office/drawing/2014/main" id="{2DE34F1C-BD25-0733-7898-33C8CFBF6EC8}"/>
              </a:ext>
            </a:extLst>
          </p:cNvPr>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1" name="Freeform 41">
            <a:extLst>
              <a:ext uri="{FF2B5EF4-FFF2-40B4-BE49-F238E27FC236}">
                <a16:creationId xmlns:a16="http://schemas.microsoft.com/office/drawing/2014/main" id="{4C589F9C-1594-E80D-DED3-C007B5BD0CD4}"/>
              </a:ext>
            </a:extLst>
          </p:cNvPr>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42" name="Freeform 42">
            <a:extLst>
              <a:ext uri="{FF2B5EF4-FFF2-40B4-BE49-F238E27FC236}">
                <a16:creationId xmlns:a16="http://schemas.microsoft.com/office/drawing/2014/main" id="{1FD604C7-4756-C7A0-D5F7-F37FFFF20BA2}"/>
              </a:ext>
            </a:extLst>
          </p:cNvPr>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3" name="Freeform 43">
            <a:extLst>
              <a:ext uri="{FF2B5EF4-FFF2-40B4-BE49-F238E27FC236}">
                <a16:creationId xmlns:a16="http://schemas.microsoft.com/office/drawing/2014/main" id="{25D6F839-ED71-5B81-5897-46B3966E6EEB}"/>
              </a:ext>
            </a:extLst>
          </p:cNvPr>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44" name="Freeform 44">
            <a:extLst>
              <a:ext uri="{FF2B5EF4-FFF2-40B4-BE49-F238E27FC236}">
                <a16:creationId xmlns:a16="http://schemas.microsoft.com/office/drawing/2014/main" id="{6EE46164-9FA5-40B5-E2AF-E6EEDC8A89EB}"/>
              </a:ext>
            </a:extLst>
          </p:cNvPr>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45" name="TextBox 45">
            <a:extLst>
              <a:ext uri="{FF2B5EF4-FFF2-40B4-BE49-F238E27FC236}">
                <a16:creationId xmlns:a16="http://schemas.microsoft.com/office/drawing/2014/main" id="{8D345604-6C74-C8C3-E612-FD1E31F0A0D5}"/>
              </a:ext>
            </a:extLst>
          </p:cNvPr>
          <p:cNvSpPr txBox="1"/>
          <p:nvPr/>
        </p:nvSpPr>
        <p:spPr>
          <a:xfrm>
            <a:off x="16879144" y="432548"/>
            <a:ext cx="1295436" cy="290230"/>
          </a:xfrm>
          <a:prstGeom prst="rect">
            <a:avLst/>
          </a:prstGeom>
        </p:spPr>
        <p:txBody>
          <a:bodyPr lIns="0" tIns="0" rIns="0" bIns="0" rtlCol="0" anchor="t">
            <a:spAutoFit/>
          </a:body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dirty="0" err="1">
                <a:ln>
                  <a:noFill/>
                </a:ln>
                <a:solidFill>
                  <a:srgbClr val="000000"/>
                </a:solidFill>
                <a:effectLst/>
                <a:uLnTx/>
                <a:uFillTx/>
                <a:latin typeface="Rounded M+"/>
                <a:ea typeface="Rounded M+"/>
                <a:cs typeface="Rounded M+"/>
                <a:sym typeface="Rounded M+"/>
              </a:rPr>
              <a:t>健康な心と体</a:t>
            </a:r>
            <a:endParaRPr kumimoji="0" lang="en-US" sz="1700" b="0" i="0" u="none" strike="noStrike" kern="1200" cap="none" spc="0" normalizeH="0" baseline="0" noProof="0" dirty="0">
              <a:ln>
                <a:noFill/>
              </a:ln>
              <a:solidFill>
                <a:srgbClr val="000000"/>
              </a:solidFill>
              <a:effectLst/>
              <a:uLnTx/>
              <a:uFillTx/>
              <a:latin typeface="Rounded M+"/>
              <a:ea typeface="Rounded M+"/>
              <a:cs typeface="Rounded M+"/>
              <a:sym typeface="Rounded M+"/>
            </a:endParaRPr>
          </a:p>
        </p:txBody>
      </p:sp>
      <p:sp>
        <p:nvSpPr>
          <p:cNvPr id="46" name="TextBox 46">
            <a:extLst>
              <a:ext uri="{FF2B5EF4-FFF2-40B4-BE49-F238E27FC236}">
                <a16:creationId xmlns:a16="http://schemas.microsoft.com/office/drawing/2014/main" id="{C2881D3A-FD6B-A947-BDCF-6705F2510D2D}"/>
              </a:ext>
            </a:extLst>
          </p:cNvPr>
          <p:cNvSpPr txBox="1"/>
          <p:nvPr/>
        </p:nvSpPr>
        <p:spPr>
          <a:xfrm>
            <a:off x="17173805" y="1425878"/>
            <a:ext cx="647718" cy="290230"/>
          </a:xfrm>
          <a:prstGeom prst="rect">
            <a:avLst/>
          </a:prstGeom>
        </p:spPr>
        <p:txBody>
          <a:bodyPr lIns="0" tIns="0" rIns="0" bIns="0" rtlCol="0" anchor="t">
            <a:spAutoFit/>
          </a:body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Rounded M+"/>
                <a:ea typeface="Rounded M+"/>
                <a:cs typeface="Rounded M+"/>
                <a:sym typeface="Rounded M+"/>
              </a:rPr>
              <a:t>自立心</a:t>
            </a:r>
          </a:p>
        </p:txBody>
      </p:sp>
      <p:sp>
        <p:nvSpPr>
          <p:cNvPr id="47" name="TextBox 47">
            <a:extLst>
              <a:ext uri="{FF2B5EF4-FFF2-40B4-BE49-F238E27FC236}">
                <a16:creationId xmlns:a16="http://schemas.microsoft.com/office/drawing/2014/main" id="{EB690EBB-7D8E-76AF-8061-3B57F095639F}"/>
              </a:ext>
            </a:extLst>
          </p:cNvPr>
          <p:cNvSpPr txBox="1"/>
          <p:nvPr/>
        </p:nvSpPr>
        <p:spPr>
          <a:xfrm>
            <a:off x="17259300" y="2419931"/>
            <a:ext cx="647718" cy="290230"/>
          </a:xfrm>
          <a:prstGeom prst="rect">
            <a:avLst/>
          </a:prstGeom>
        </p:spPr>
        <p:txBody>
          <a:bodyPr lIns="0" tIns="0" rIns="0" bIns="0" rtlCol="0" anchor="t">
            <a:spAutoFit/>
          </a:body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Rounded M+"/>
                <a:ea typeface="Rounded M+"/>
                <a:cs typeface="Rounded M+"/>
                <a:sym typeface="Rounded M+"/>
              </a:rPr>
              <a:t>協同性</a:t>
            </a:r>
          </a:p>
        </p:txBody>
      </p:sp>
      <p:sp>
        <p:nvSpPr>
          <p:cNvPr id="48" name="TextBox 48">
            <a:extLst>
              <a:ext uri="{FF2B5EF4-FFF2-40B4-BE49-F238E27FC236}">
                <a16:creationId xmlns:a16="http://schemas.microsoft.com/office/drawing/2014/main" id="{B02B0F4D-832D-5151-767C-2DE5DD3C3528}"/>
              </a:ext>
            </a:extLst>
          </p:cNvPr>
          <p:cNvSpPr txBox="1"/>
          <p:nvPr/>
        </p:nvSpPr>
        <p:spPr>
          <a:xfrm>
            <a:off x="16795971" y="3413363"/>
            <a:ext cx="1422436" cy="488386"/>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道徳性と規範意識</a:t>
            </a:r>
          </a:p>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の芽生え</a:t>
            </a:r>
          </a:p>
        </p:txBody>
      </p:sp>
      <p:sp>
        <p:nvSpPr>
          <p:cNvPr id="49" name="TextBox 49">
            <a:extLst>
              <a:ext uri="{FF2B5EF4-FFF2-40B4-BE49-F238E27FC236}">
                <a16:creationId xmlns:a16="http://schemas.microsoft.com/office/drawing/2014/main" id="{7597A096-94CD-A0BE-FDEC-5C17C0FD3330}"/>
              </a:ext>
            </a:extLst>
          </p:cNvPr>
          <p:cNvSpPr txBox="1"/>
          <p:nvPr/>
        </p:nvSpPr>
        <p:spPr>
          <a:xfrm>
            <a:off x="16973753" y="4368501"/>
            <a:ext cx="1066872" cy="488386"/>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社旗生活との</a:t>
            </a:r>
          </a:p>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関わり</a:t>
            </a:r>
          </a:p>
        </p:txBody>
      </p:sp>
      <p:sp>
        <p:nvSpPr>
          <p:cNvPr id="50" name="TextBox 50">
            <a:extLst>
              <a:ext uri="{FF2B5EF4-FFF2-40B4-BE49-F238E27FC236}">
                <a16:creationId xmlns:a16="http://schemas.microsoft.com/office/drawing/2014/main" id="{7419C317-D9BB-653D-C384-7A5BE63EA96F}"/>
              </a:ext>
            </a:extLst>
          </p:cNvPr>
          <p:cNvSpPr txBox="1"/>
          <p:nvPr/>
        </p:nvSpPr>
        <p:spPr>
          <a:xfrm>
            <a:off x="17082362" y="8417618"/>
            <a:ext cx="889000" cy="488386"/>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言葉による</a:t>
            </a:r>
          </a:p>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伝え合い</a:t>
            </a:r>
          </a:p>
        </p:txBody>
      </p:sp>
      <p:sp>
        <p:nvSpPr>
          <p:cNvPr id="53" name="TextBox 53">
            <a:extLst>
              <a:ext uri="{FF2B5EF4-FFF2-40B4-BE49-F238E27FC236}">
                <a16:creationId xmlns:a16="http://schemas.microsoft.com/office/drawing/2014/main" id="{E617DE3A-6CE0-0B62-7DBA-F08E5BA613E8}"/>
              </a:ext>
            </a:extLst>
          </p:cNvPr>
          <p:cNvSpPr txBox="1"/>
          <p:nvPr/>
        </p:nvSpPr>
        <p:spPr>
          <a:xfrm>
            <a:off x="16884862" y="5532714"/>
            <a:ext cx="1244654" cy="24070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思考力の芽生え</a:t>
            </a:r>
          </a:p>
        </p:txBody>
      </p:sp>
      <p:sp>
        <p:nvSpPr>
          <p:cNvPr id="54" name="TextBox 54">
            <a:extLst>
              <a:ext uri="{FF2B5EF4-FFF2-40B4-BE49-F238E27FC236}">
                <a16:creationId xmlns:a16="http://schemas.microsoft.com/office/drawing/2014/main" id="{51DB6588-6158-C11D-EF8E-C1DACAAA63D7}"/>
              </a:ext>
            </a:extLst>
          </p:cNvPr>
          <p:cNvSpPr txBox="1"/>
          <p:nvPr/>
        </p:nvSpPr>
        <p:spPr>
          <a:xfrm>
            <a:off x="16815644" y="9610881"/>
            <a:ext cx="1422436" cy="24070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unded M+"/>
                <a:ea typeface="Rounded M+"/>
                <a:cs typeface="Rounded M+"/>
                <a:sym typeface="Rounded M+"/>
              </a:rPr>
              <a:t>豊かな感性と表現</a:t>
            </a:r>
          </a:p>
        </p:txBody>
      </p:sp>
      <p:sp>
        <p:nvSpPr>
          <p:cNvPr id="55" name="Freeform 36">
            <a:extLst>
              <a:ext uri="{FF2B5EF4-FFF2-40B4-BE49-F238E27FC236}">
                <a16:creationId xmlns:a16="http://schemas.microsoft.com/office/drawing/2014/main" id="{88807C14-303C-3911-ABB6-0B8CDF927961}"/>
              </a:ext>
            </a:extLst>
          </p:cNvPr>
          <p:cNvSpPr/>
          <p:nvPr/>
        </p:nvSpPr>
        <p:spPr>
          <a:xfrm>
            <a:off x="16714685" y="623399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err="1">
                <a:ln>
                  <a:noFill/>
                </a:ln>
                <a:solidFill>
                  <a:srgbClr val="000000"/>
                </a:solidFill>
                <a:effectLst/>
                <a:uLnTx/>
                <a:uFillTx/>
                <a:latin typeface="Rounded M+"/>
                <a:ea typeface="Rounded M+"/>
                <a:cs typeface="Rounded M+"/>
                <a:sym typeface="Rounded M+"/>
              </a:rPr>
              <a:t>自然との関わり・生命の尊重</a:t>
            </a:r>
            <a:endParaRPr kumimoji="0" lang="en-US" altLang="ja-JP" sz="1600" b="0" i="0" u="none" strike="noStrike" kern="1200" cap="none" spc="0" normalizeH="0" baseline="0" noProof="0" dirty="0">
              <a:ln>
                <a:noFill/>
              </a:ln>
              <a:solidFill>
                <a:srgbClr val="000000"/>
              </a:solidFill>
              <a:effectLst/>
              <a:uLnTx/>
              <a:uFillTx/>
              <a:latin typeface="Rounded M+"/>
              <a:ea typeface="Rounded M+"/>
              <a:cs typeface="Rounded M+"/>
              <a:sym typeface="Rounded 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6" name="Freeform 36">
            <a:extLst>
              <a:ext uri="{FF2B5EF4-FFF2-40B4-BE49-F238E27FC236}">
                <a16:creationId xmlns:a16="http://schemas.microsoft.com/office/drawing/2014/main" id="{9C3F08BC-C66C-B708-792E-57CF6427AC71}"/>
              </a:ext>
            </a:extLst>
          </p:cNvPr>
          <p:cNvSpPr/>
          <p:nvPr/>
        </p:nvSpPr>
        <p:spPr>
          <a:xfrm>
            <a:off x="16685487" y="7321312"/>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err="1">
                <a:ln>
                  <a:noFill/>
                </a:ln>
                <a:solidFill>
                  <a:srgbClr val="000000"/>
                </a:solidFill>
                <a:effectLst/>
                <a:uLnTx/>
                <a:uFillTx/>
                <a:latin typeface="Rounded M+"/>
                <a:ea typeface="Rounded M+"/>
                <a:cs typeface="Rounded M+"/>
                <a:sym typeface="Rounded M+"/>
              </a:rPr>
              <a:t>量・図形・文字等への関心・感覚</a:t>
            </a:r>
            <a:endParaRPr kumimoji="0" lang="en-US" altLang="ja-JP" sz="1600" b="0" i="0" u="none" strike="noStrike" kern="1200" cap="none" spc="0" normalizeH="0" baseline="0" noProof="0" dirty="0">
              <a:ln>
                <a:noFill/>
              </a:ln>
              <a:solidFill>
                <a:srgbClr val="000000"/>
              </a:solidFill>
              <a:effectLst/>
              <a:uLnTx/>
              <a:uFillTx/>
              <a:latin typeface="Rounded M+"/>
              <a:ea typeface="Rounded M+"/>
              <a:cs typeface="Rounded M+"/>
              <a:sym typeface="Rounded 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51" name="図 50">
            <a:extLst>
              <a:ext uri="{FF2B5EF4-FFF2-40B4-BE49-F238E27FC236}">
                <a16:creationId xmlns:a16="http://schemas.microsoft.com/office/drawing/2014/main" id="{76363918-5629-1ECC-FD11-13F8D9D839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108" y="2209910"/>
            <a:ext cx="5740827" cy="4305621"/>
          </a:xfrm>
          <a:prstGeom prst="rect">
            <a:avLst/>
          </a:prstGeom>
        </p:spPr>
      </p:pic>
      <p:pic>
        <p:nvPicPr>
          <p:cNvPr id="9" name="図 8">
            <a:extLst>
              <a:ext uri="{FF2B5EF4-FFF2-40B4-BE49-F238E27FC236}">
                <a16:creationId xmlns:a16="http://schemas.microsoft.com/office/drawing/2014/main" id="{4DBFBC53-D49E-D36B-879F-D5F844E2DE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830" y="2221522"/>
            <a:ext cx="5848493" cy="4386370"/>
          </a:xfrm>
          <a:prstGeom prst="rect">
            <a:avLst/>
          </a:prstGeom>
        </p:spPr>
      </p:pic>
      <p:grpSp>
        <p:nvGrpSpPr>
          <p:cNvPr id="19" name="Group 19">
            <a:extLst>
              <a:ext uri="{FF2B5EF4-FFF2-40B4-BE49-F238E27FC236}">
                <a16:creationId xmlns:a16="http://schemas.microsoft.com/office/drawing/2014/main" id="{49272EC4-C253-1EA8-B30E-B0D1866C61AC}"/>
              </a:ext>
            </a:extLst>
          </p:cNvPr>
          <p:cNvGrpSpPr/>
          <p:nvPr/>
        </p:nvGrpSpPr>
        <p:grpSpPr>
          <a:xfrm>
            <a:off x="4977195" y="-1428605"/>
            <a:ext cx="4473885" cy="4839171"/>
            <a:chOff x="-146040" y="-85725"/>
            <a:chExt cx="1707678" cy="1816494"/>
          </a:xfrm>
        </p:grpSpPr>
        <p:sp>
          <p:nvSpPr>
            <p:cNvPr id="20" name="Freeform 20">
              <a:extLst>
                <a:ext uri="{FF2B5EF4-FFF2-40B4-BE49-F238E27FC236}">
                  <a16:creationId xmlns:a16="http://schemas.microsoft.com/office/drawing/2014/main" id="{16A66BFE-A58D-E1BF-0AC6-E2C7FA862FB1}"/>
                </a:ext>
              </a:extLst>
            </p:cNvPr>
            <p:cNvSpPr/>
            <p:nvPr/>
          </p:nvSpPr>
          <p:spPr>
            <a:xfrm>
              <a:off x="-146040" y="1083069"/>
              <a:ext cx="1561649" cy="647700"/>
            </a:xfrm>
            <a:custGeom>
              <a:avLst/>
              <a:gdLst/>
              <a:ahLst/>
              <a:cxnLst/>
              <a:rect l="l" t="t" r="r" b="b"/>
              <a:pathLst>
                <a:path w="1561649" h="647700">
                  <a:moveTo>
                    <a:pt x="1266452" y="0"/>
                  </a:moveTo>
                  <a:lnTo>
                    <a:pt x="282407" y="0"/>
                  </a:lnTo>
                  <a:cubicBezTo>
                    <a:pt x="126426" y="0"/>
                    <a:pt x="0" y="123512"/>
                    <a:pt x="0" y="241300"/>
                  </a:cubicBezTo>
                  <a:cubicBezTo>
                    <a:pt x="0" y="322669"/>
                    <a:pt x="66279" y="417810"/>
                    <a:pt x="162037" y="461951"/>
                  </a:cubicBezTo>
                  <a:lnTo>
                    <a:pt x="162037" y="647700"/>
                  </a:lnTo>
                  <a:lnTo>
                    <a:pt x="353844" y="488232"/>
                  </a:lnTo>
                  <a:lnTo>
                    <a:pt x="1266452" y="488232"/>
                  </a:lnTo>
                  <a:cubicBezTo>
                    <a:pt x="1435200" y="488232"/>
                    <a:pt x="1561638" y="364720"/>
                    <a:pt x="1561638" y="241300"/>
                  </a:cubicBezTo>
                  <a:cubicBezTo>
                    <a:pt x="1561649" y="123512"/>
                    <a:pt x="1435200" y="0"/>
                    <a:pt x="1266452" y="0"/>
                  </a:cubicBezTo>
                  <a:close/>
                </a:path>
              </a:pathLst>
            </a:custGeom>
            <a:solidFill>
              <a:srgbClr val="C8EFED"/>
            </a:solidFill>
          </p:spPr>
        </p:sp>
        <p:sp>
          <p:nvSpPr>
            <p:cNvPr id="21" name="TextBox 21">
              <a:extLst>
                <a:ext uri="{FF2B5EF4-FFF2-40B4-BE49-F238E27FC236}">
                  <a16:creationId xmlns:a16="http://schemas.microsoft.com/office/drawing/2014/main" id="{B02ECD69-BA5C-39BA-EADD-FB3DD3D8DF1A}"/>
                </a:ext>
              </a:extLst>
            </p:cNvPr>
            <p:cNvSpPr txBox="1"/>
            <p:nvPr/>
          </p:nvSpPr>
          <p:spPr>
            <a:xfrm>
              <a:off x="0" y="-85725"/>
              <a:ext cx="1561638" cy="542925"/>
            </a:xfrm>
            <a:prstGeom prst="rect">
              <a:avLst/>
            </a:prstGeom>
          </p:spPr>
          <p:txBody>
            <a:bodyPr lIns="50800" tIns="50800" rIns="50800" bIns="50800" rtlCol="0" anchor="ctr"/>
            <a:lstStyle/>
            <a:p>
              <a:pPr marL="0" marR="0" lvl="0" indent="0" algn="ctr" defTabSz="914400" rtl="0" eaLnBrk="1" fontAlgn="auto" latinLnBrk="0" hangingPunct="1">
                <a:lnSpc>
                  <a:spcPts val="4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a:extLst>
              <a:ext uri="{FF2B5EF4-FFF2-40B4-BE49-F238E27FC236}">
                <a16:creationId xmlns:a16="http://schemas.microsoft.com/office/drawing/2014/main" id="{11257D6F-EB90-C980-2794-84B6CA135402}"/>
              </a:ext>
            </a:extLst>
          </p:cNvPr>
          <p:cNvSpPr txBox="1"/>
          <p:nvPr/>
        </p:nvSpPr>
        <p:spPr>
          <a:xfrm>
            <a:off x="4969854" y="2155916"/>
            <a:ext cx="4091279" cy="339901"/>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0C4875"/>
                </a:solidFill>
                <a:effectLst/>
                <a:uLnTx/>
                <a:uFillTx/>
                <a:latin typeface="Rounded M+"/>
                <a:ea typeface="Rounded M+"/>
                <a:cs typeface="Rounded M+"/>
                <a:sym typeface="Rounded M+"/>
              </a:rPr>
              <a:t>同じ色はどれかな？</a:t>
            </a:r>
            <a:endParaRPr kumimoji="0" lang="en-US" altLang="ja-JP" sz="2000" b="0" i="0" u="none" strike="noStrike" kern="1200" cap="none" spc="0" normalizeH="0" baseline="0" noProof="0" dirty="0">
              <a:ln>
                <a:noFill/>
              </a:ln>
              <a:solidFill>
                <a:srgbClr val="0C4875"/>
              </a:solidFill>
              <a:effectLst/>
              <a:uLnTx/>
              <a:uFillTx/>
              <a:latin typeface="Rounded M+"/>
              <a:ea typeface="Rounded M+"/>
              <a:cs typeface="Rounded M+"/>
              <a:sym typeface="Rounded M+"/>
            </a:endParaRPr>
          </a:p>
        </p:txBody>
      </p:sp>
      <p:grpSp>
        <p:nvGrpSpPr>
          <p:cNvPr id="25" name="Group 25">
            <a:extLst>
              <a:ext uri="{FF2B5EF4-FFF2-40B4-BE49-F238E27FC236}">
                <a16:creationId xmlns:a16="http://schemas.microsoft.com/office/drawing/2014/main" id="{765D4EF5-7290-6330-140A-7E98831D1369}"/>
              </a:ext>
            </a:extLst>
          </p:cNvPr>
          <p:cNvGrpSpPr/>
          <p:nvPr/>
        </p:nvGrpSpPr>
        <p:grpSpPr>
          <a:xfrm rot="10800000">
            <a:off x="7449759" y="6110031"/>
            <a:ext cx="4621394" cy="1840961"/>
            <a:chOff x="0" y="0"/>
            <a:chExt cx="1372720" cy="647700"/>
          </a:xfrm>
        </p:grpSpPr>
        <p:sp>
          <p:nvSpPr>
            <p:cNvPr id="26" name="Freeform 26">
              <a:extLst>
                <a:ext uri="{FF2B5EF4-FFF2-40B4-BE49-F238E27FC236}">
                  <a16:creationId xmlns:a16="http://schemas.microsoft.com/office/drawing/2014/main" id="{B90B8F1F-ACB7-1512-2E88-7F72B7C22279}"/>
                </a:ext>
              </a:extLst>
            </p:cNvPr>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sp>
        <p:sp>
          <p:nvSpPr>
            <p:cNvPr id="27" name="TextBox 27">
              <a:extLst>
                <a:ext uri="{FF2B5EF4-FFF2-40B4-BE49-F238E27FC236}">
                  <a16:creationId xmlns:a16="http://schemas.microsoft.com/office/drawing/2014/main" id="{6C455C3D-7958-AF52-FE2A-BAE32FA5C308}"/>
                </a:ext>
              </a:extLst>
            </p:cNvPr>
            <p:cNvSpPr txBox="1"/>
            <p:nvPr/>
          </p:nvSpPr>
          <p:spPr>
            <a:xfrm>
              <a:off x="0" y="-85725"/>
              <a:ext cx="1372720" cy="542925"/>
            </a:xfrm>
            <a:prstGeom prst="rect">
              <a:avLst/>
            </a:prstGeom>
          </p:spPr>
          <p:txBody>
            <a:bodyPr lIns="50800" tIns="50800" rIns="50800" bIns="50800" rtlCol="0" anchor="ctr"/>
            <a:lstStyle/>
            <a:p>
              <a:pPr marL="0" marR="0" lvl="0" indent="0" algn="ctr" defTabSz="914400" rtl="0" eaLnBrk="1" fontAlgn="auto" latinLnBrk="0" hangingPunct="1">
                <a:lnSpc>
                  <a:spcPts val="4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2">
            <a:extLst>
              <a:ext uri="{FF2B5EF4-FFF2-40B4-BE49-F238E27FC236}">
                <a16:creationId xmlns:a16="http://schemas.microsoft.com/office/drawing/2014/main" id="{4943E66B-2F16-EC9E-B0BC-CBA0D9D8A87C}"/>
              </a:ext>
            </a:extLst>
          </p:cNvPr>
          <p:cNvSpPr txBox="1"/>
          <p:nvPr/>
        </p:nvSpPr>
        <p:spPr>
          <a:xfrm>
            <a:off x="7621407" y="7078202"/>
            <a:ext cx="4278060" cy="353045"/>
          </a:xfrm>
          <a:prstGeom prst="rect">
            <a:avLst/>
          </a:prstGeom>
        </p:spPr>
        <p:txBody>
          <a:bodyPr wrap="square"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srgbClr val="0C4875"/>
                </a:solidFill>
                <a:effectLst/>
                <a:uLnTx/>
                <a:uFillTx/>
                <a:latin typeface="Rounded M+"/>
                <a:ea typeface="Rounded M+"/>
                <a:cs typeface="Rounded M+"/>
                <a:sym typeface="Rounded M+"/>
              </a:rPr>
              <a:t>グラデーションになったよ！</a:t>
            </a:r>
            <a:endParaRPr kumimoji="0" lang="en-US" sz="2100" b="0" i="0" u="none" strike="noStrike" kern="1200" cap="none" spc="0" normalizeH="0" baseline="0" noProof="0" dirty="0">
              <a:ln>
                <a:noFill/>
              </a:ln>
              <a:solidFill>
                <a:srgbClr val="0C4875"/>
              </a:solidFill>
              <a:effectLst/>
              <a:uLnTx/>
              <a:uFillTx/>
              <a:latin typeface="Rounded M+"/>
              <a:ea typeface="Rounded M+"/>
              <a:cs typeface="Rounded M+"/>
              <a:sym typeface="Rounded M+"/>
            </a:endParaRPr>
          </a:p>
        </p:txBody>
      </p:sp>
    </p:spTree>
    <p:extLst>
      <p:ext uri="{BB962C8B-B14F-4D97-AF65-F5344CB8AC3E}">
        <p14:creationId xmlns:p14="http://schemas.microsoft.com/office/powerpoint/2010/main" val="17249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3" name="Group 3"/>
          <p:cNvGrpSpPr/>
          <p:nvPr/>
        </p:nvGrpSpPr>
        <p:grpSpPr>
          <a:xfrm rot="5400000">
            <a:off x="4780" y="1242425"/>
            <a:ext cx="685474" cy="695034"/>
            <a:chOff x="0" y="0"/>
            <a:chExt cx="801621" cy="812800"/>
          </a:xfrm>
        </p:grpSpPr>
        <p:sp>
          <p:nvSpPr>
            <p:cNvPr id="4" name="Freeform 4"/>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6" name="Freeform 6"/>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sp>
        <p:nvSpPr>
          <p:cNvPr id="7" name="Freeform 7"/>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28" name="Freeform 28"/>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29" name="TextBox 29"/>
          <p:cNvSpPr txBox="1"/>
          <p:nvPr/>
        </p:nvSpPr>
        <p:spPr>
          <a:xfrm>
            <a:off x="552779" y="831298"/>
            <a:ext cx="1526105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活動中の子どもの姿・声、子ども同士や保育者との関わり</a:t>
            </a:r>
          </a:p>
        </p:txBody>
      </p:sp>
      <p:sp>
        <p:nvSpPr>
          <p:cNvPr id="34" name="TextBox 34"/>
          <p:cNvSpPr txBox="1"/>
          <p:nvPr/>
        </p:nvSpPr>
        <p:spPr>
          <a:xfrm>
            <a:off x="552778" y="6792762"/>
            <a:ext cx="1526105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子どもたちの育ち</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5" name="TextBox 35"/>
          <p:cNvSpPr txBox="1"/>
          <p:nvPr/>
        </p:nvSpPr>
        <p:spPr>
          <a:xfrm>
            <a:off x="1140347" y="7570108"/>
            <a:ext cx="14393908" cy="1498936"/>
          </a:xfrm>
          <a:prstGeom prst="rect">
            <a:avLst/>
          </a:prstGeom>
        </p:spPr>
        <p:txBody>
          <a:bodyPr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色や大きさなど実際に見て、触って違いを確かめることで、子どもたちの中でも言葉と感覚を結び</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付けて考えることが出来ていた。バリエーションによって、表現を紹介する回、友達とゲームの</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ように違いを楽しむ回など遊びを展開して伝えることでより積極的に参加していた。</a:t>
            </a:r>
            <a:endParaRPr lang="en-US" altLang="ja-JP" sz="2500" b="1" dirty="0">
              <a:solidFill>
                <a:srgbClr val="000000"/>
              </a:solidFill>
              <a:latin typeface="源柔ゴシック Bold"/>
              <a:ea typeface="源柔ゴシック Bold"/>
              <a:cs typeface="源柔ゴシック Bold"/>
              <a:sym typeface="源柔ゴシック Bold"/>
            </a:endParaRPr>
          </a:p>
        </p:txBody>
      </p:sp>
      <p:sp>
        <p:nvSpPr>
          <p:cNvPr id="36" name="Freeform 36"/>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37" name="Freeform 37"/>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38" name="Freeform 38"/>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39" name="Freeform 39"/>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0" name="Freeform 40"/>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1" name="Freeform 41"/>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42" name="Freeform 42"/>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3" name="Freeform 43"/>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44" name="Freeform 44"/>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45" name="TextBox 45"/>
          <p:cNvSpPr txBox="1"/>
          <p:nvPr/>
        </p:nvSpPr>
        <p:spPr>
          <a:xfrm>
            <a:off x="16879144" y="432548"/>
            <a:ext cx="1295436" cy="290230"/>
          </a:xfrm>
          <a:prstGeom prst="rect">
            <a:avLst/>
          </a:prstGeom>
        </p:spPr>
        <p:txBody>
          <a:bodyPr lIns="0" tIns="0" rIns="0" bIns="0" rtlCol="0" anchor="t">
            <a:spAutoFit/>
          </a:bodyPr>
          <a:lstStyle/>
          <a:p>
            <a:pPr algn="ctr">
              <a:lnSpc>
                <a:spcPts val="2380"/>
              </a:lnSpc>
            </a:pPr>
            <a:r>
              <a:rPr lang="en-US" sz="1700" dirty="0" err="1">
                <a:solidFill>
                  <a:srgbClr val="000000"/>
                </a:solidFill>
                <a:latin typeface="Rounded M+"/>
                <a:ea typeface="Rounded M+"/>
                <a:cs typeface="Rounded M+"/>
                <a:sym typeface="Rounded M+"/>
              </a:rPr>
              <a:t>健康な心と体</a:t>
            </a:r>
            <a:endParaRPr lang="en-US" sz="1700" dirty="0">
              <a:solidFill>
                <a:srgbClr val="000000"/>
              </a:solidFill>
              <a:latin typeface="Rounded M+"/>
              <a:ea typeface="Rounded M+"/>
              <a:cs typeface="Rounded M+"/>
              <a:sym typeface="Rounded M+"/>
            </a:endParaRPr>
          </a:p>
        </p:txBody>
      </p:sp>
      <p:sp>
        <p:nvSpPr>
          <p:cNvPr id="46" name="TextBox 46"/>
          <p:cNvSpPr txBox="1"/>
          <p:nvPr/>
        </p:nvSpPr>
        <p:spPr>
          <a:xfrm>
            <a:off x="17173805" y="1425878"/>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自立心</a:t>
            </a:r>
          </a:p>
        </p:txBody>
      </p:sp>
      <p:sp>
        <p:nvSpPr>
          <p:cNvPr id="47" name="TextBox 47"/>
          <p:cNvSpPr txBox="1"/>
          <p:nvPr/>
        </p:nvSpPr>
        <p:spPr>
          <a:xfrm>
            <a:off x="17259300" y="2419931"/>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協同性</a:t>
            </a:r>
          </a:p>
        </p:txBody>
      </p:sp>
      <p:sp>
        <p:nvSpPr>
          <p:cNvPr id="48" name="TextBox 48"/>
          <p:cNvSpPr txBox="1"/>
          <p:nvPr/>
        </p:nvSpPr>
        <p:spPr>
          <a:xfrm>
            <a:off x="16795971" y="3413363"/>
            <a:ext cx="1422436"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道徳性と規範意識</a:t>
            </a:r>
          </a:p>
          <a:p>
            <a:pPr algn="ctr">
              <a:lnSpc>
                <a:spcPts val="1960"/>
              </a:lnSpc>
            </a:pPr>
            <a:r>
              <a:rPr lang="en-US" sz="1400">
                <a:solidFill>
                  <a:srgbClr val="000000"/>
                </a:solidFill>
                <a:latin typeface="Rounded M+"/>
                <a:ea typeface="Rounded M+"/>
                <a:cs typeface="Rounded M+"/>
                <a:sym typeface="Rounded M+"/>
              </a:rPr>
              <a:t>の芽生え</a:t>
            </a:r>
          </a:p>
        </p:txBody>
      </p:sp>
      <p:sp>
        <p:nvSpPr>
          <p:cNvPr id="49" name="TextBox 49"/>
          <p:cNvSpPr txBox="1"/>
          <p:nvPr/>
        </p:nvSpPr>
        <p:spPr>
          <a:xfrm>
            <a:off x="16973753" y="4368501"/>
            <a:ext cx="106687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社旗生活との</a:t>
            </a:r>
          </a:p>
          <a:p>
            <a:pPr algn="ctr">
              <a:lnSpc>
                <a:spcPts val="1960"/>
              </a:lnSpc>
            </a:pPr>
            <a:r>
              <a:rPr lang="en-US" sz="1400">
                <a:solidFill>
                  <a:srgbClr val="000000"/>
                </a:solidFill>
                <a:latin typeface="Rounded M+"/>
                <a:ea typeface="Rounded M+"/>
                <a:cs typeface="Rounded M+"/>
                <a:sym typeface="Rounded M+"/>
              </a:rPr>
              <a:t>関わり</a:t>
            </a:r>
          </a:p>
        </p:txBody>
      </p:sp>
      <p:sp>
        <p:nvSpPr>
          <p:cNvPr id="50" name="TextBox 50"/>
          <p:cNvSpPr txBox="1"/>
          <p:nvPr/>
        </p:nvSpPr>
        <p:spPr>
          <a:xfrm>
            <a:off x="17082362" y="8417618"/>
            <a:ext cx="889000"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言葉による</a:t>
            </a:r>
          </a:p>
          <a:p>
            <a:pPr algn="ctr">
              <a:lnSpc>
                <a:spcPts val="1960"/>
              </a:lnSpc>
            </a:pPr>
            <a:r>
              <a:rPr lang="en-US" sz="1400">
                <a:solidFill>
                  <a:srgbClr val="000000"/>
                </a:solidFill>
                <a:latin typeface="Rounded M+"/>
                <a:ea typeface="Rounded M+"/>
                <a:cs typeface="Rounded M+"/>
                <a:sym typeface="Rounded M+"/>
              </a:rPr>
              <a:t>伝え合い</a:t>
            </a:r>
          </a:p>
        </p:txBody>
      </p:sp>
      <p:sp>
        <p:nvSpPr>
          <p:cNvPr id="53" name="TextBox 53"/>
          <p:cNvSpPr txBox="1"/>
          <p:nvPr/>
        </p:nvSpPr>
        <p:spPr>
          <a:xfrm>
            <a:off x="16884862" y="5532714"/>
            <a:ext cx="1244654"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思考力の芽生え</a:t>
            </a:r>
          </a:p>
        </p:txBody>
      </p:sp>
      <p:sp>
        <p:nvSpPr>
          <p:cNvPr id="54" name="TextBox 54"/>
          <p:cNvSpPr txBox="1"/>
          <p:nvPr/>
        </p:nvSpPr>
        <p:spPr>
          <a:xfrm>
            <a:off x="16815644" y="9610881"/>
            <a:ext cx="1422436"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豊かな感性と表現</a:t>
            </a:r>
          </a:p>
        </p:txBody>
      </p:sp>
      <p:sp>
        <p:nvSpPr>
          <p:cNvPr id="55" name="Freeform 36">
            <a:extLst>
              <a:ext uri="{FF2B5EF4-FFF2-40B4-BE49-F238E27FC236}">
                <a16:creationId xmlns:a16="http://schemas.microsoft.com/office/drawing/2014/main" id="{2F094EFC-A637-9D94-E167-3B38440D8D18}"/>
              </a:ext>
            </a:extLst>
          </p:cNvPr>
          <p:cNvSpPr/>
          <p:nvPr/>
        </p:nvSpPr>
        <p:spPr>
          <a:xfrm>
            <a:off x="16714685" y="623399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txBody>
          <a:bodyPr/>
          <a:lstStyle/>
          <a:p>
            <a:r>
              <a:rPr lang="en-US" altLang="ja-JP" sz="1600" dirty="0" err="1">
                <a:solidFill>
                  <a:srgbClr val="000000"/>
                </a:solidFill>
                <a:latin typeface="Rounded M+"/>
                <a:ea typeface="Rounded M+"/>
                <a:cs typeface="Rounded M+"/>
                <a:sym typeface="Rounded M+"/>
              </a:rPr>
              <a:t>自然との関わり・生命の尊重</a:t>
            </a:r>
            <a:endParaRPr lang="en-US" altLang="ja-JP" sz="1600" dirty="0">
              <a:solidFill>
                <a:srgbClr val="000000"/>
              </a:solidFill>
              <a:latin typeface="Rounded M+"/>
              <a:ea typeface="Rounded M+"/>
              <a:cs typeface="Rounded M+"/>
              <a:sym typeface="Rounded M+"/>
            </a:endParaRPr>
          </a:p>
          <a:p>
            <a:endParaRPr lang="ja-JP" altLang="en-US" dirty="0"/>
          </a:p>
        </p:txBody>
      </p:sp>
      <p:sp>
        <p:nvSpPr>
          <p:cNvPr id="56" name="Freeform 36">
            <a:extLst>
              <a:ext uri="{FF2B5EF4-FFF2-40B4-BE49-F238E27FC236}">
                <a16:creationId xmlns:a16="http://schemas.microsoft.com/office/drawing/2014/main" id="{0265CECE-E97F-5C64-E220-283AD2423A45}"/>
              </a:ext>
            </a:extLst>
          </p:cNvPr>
          <p:cNvSpPr/>
          <p:nvPr/>
        </p:nvSpPr>
        <p:spPr>
          <a:xfrm>
            <a:off x="16685487" y="7321312"/>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r>
              <a:rPr lang="en-US" altLang="ja-JP" sz="1600" dirty="0" err="1">
                <a:solidFill>
                  <a:srgbClr val="000000"/>
                </a:solidFill>
                <a:latin typeface="Rounded M+"/>
                <a:ea typeface="Rounded M+"/>
                <a:cs typeface="Rounded M+"/>
                <a:sym typeface="Rounded M+"/>
              </a:rPr>
              <a:t>量・図形・文字等への関心・感覚</a:t>
            </a:r>
            <a:endParaRPr lang="en-US" altLang="ja-JP" sz="1600" dirty="0">
              <a:solidFill>
                <a:srgbClr val="000000"/>
              </a:solidFill>
              <a:latin typeface="Rounded M+"/>
              <a:ea typeface="Rounded M+"/>
              <a:cs typeface="Rounded M+"/>
              <a:sym typeface="Rounded M+"/>
            </a:endParaRPr>
          </a:p>
          <a:p>
            <a:endParaRPr lang="ja-JP" altLang="en-US" dirty="0"/>
          </a:p>
        </p:txBody>
      </p:sp>
      <p:pic>
        <p:nvPicPr>
          <p:cNvPr id="57" name="図 56">
            <a:extLst>
              <a:ext uri="{FF2B5EF4-FFF2-40B4-BE49-F238E27FC236}">
                <a16:creationId xmlns:a16="http://schemas.microsoft.com/office/drawing/2014/main" id="{32EE61AF-83A3-CB55-8013-7C0306A7D2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583" y="1562196"/>
            <a:ext cx="6934200" cy="5200650"/>
          </a:xfrm>
          <a:prstGeom prst="rect">
            <a:avLst/>
          </a:prstGeom>
        </p:spPr>
      </p:pic>
      <p:grpSp>
        <p:nvGrpSpPr>
          <p:cNvPr id="22" name="Group 22"/>
          <p:cNvGrpSpPr/>
          <p:nvPr/>
        </p:nvGrpSpPr>
        <p:grpSpPr>
          <a:xfrm rot="10724376">
            <a:off x="74208" y="4782507"/>
            <a:ext cx="3364175" cy="2066018"/>
            <a:chOff x="0" y="0"/>
            <a:chExt cx="1054674" cy="647700"/>
          </a:xfrm>
        </p:grpSpPr>
        <p:sp>
          <p:nvSpPr>
            <p:cNvPr id="23" name="Freeform 23"/>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24" name="TextBox 24"/>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sp>
        <p:nvSpPr>
          <p:cNvPr id="33" name="TextBox 33"/>
          <p:cNvSpPr txBox="1"/>
          <p:nvPr/>
        </p:nvSpPr>
        <p:spPr>
          <a:xfrm>
            <a:off x="61888" y="5815515"/>
            <a:ext cx="3364175" cy="724942"/>
          </a:xfrm>
          <a:prstGeom prst="rect">
            <a:avLst/>
          </a:prstGeom>
        </p:spPr>
        <p:txBody>
          <a:bodyPr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長い、短い、太い、細い</a:t>
            </a:r>
            <a:endParaRPr lang="en-US" altLang="ja-JP" sz="2100" dirty="0">
              <a:solidFill>
                <a:srgbClr val="0C4875"/>
              </a:solidFill>
              <a:latin typeface="Rounded M+"/>
              <a:ea typeface="Rounded M+"/>
              <a:cs typeface="Rounded M+"/>
              <a:sym typeface="Rounded M+"/>
            </a:endParaRPr>
          </a:p>
          <a:p>
            <a:pPr algn="ctr">
              <a:lnSpc>
                <a:spcPts val="2940"/>
              </a:lnSpc>
            </a:pPr>
            <a:r>
              <a:rPr lang="ja-JP" altLang="en-US" sz="2100" dirty="0">
                <a:solidFill>
                  <a:srgbClr val="0C4875"/>
                </a:solidFill>
                <a:latin typeface="Rounded M+"/>
                <a:ea typeface="Rounded M+"/>
                <a:cs typeface="Rounded M+"/>
                <a:sym typeface="Rounded M+"/>
              </a:rPr>
              <a:t>色々な言い方があるね！</a:t>
            </a:r>
            <a:endParaRPr lang="en-US" altLang="ja-JP" sz="2100" dirty="0">
              <a:solidFill>
                <a:srgbClr val="0C4875"/>
              </a:solidFill>
              <a:latin typeface="Rounded M+"/>
              <a:ea typeface="Rounded M+"/>
              <a:cs typeface="Rounded M+"/>
              <a:sym typeface="Rounded M+"/>
            </a:endParaRPr>
          </a:p>
        </p:txBody>
      </p:sp>
      <p:pic>
        <p:nvPicPr>
          <p:cNvPr id="18" name="図 17">
            <a:extLst>
              <a:ext uri="{FF2B5EF4-FFF2-40B4-BE49-F238E27FC236}">
                <a16:creationId xmlns:a16="http://schemas.microsoft.com/office/drawing/2014/main" id="{77E3FDE7-8D56-2602-D918-6F54B90A6C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7588" y="1960399"/>
            <a:ext cx="4090642" cy="5454190"/>
          </a:xfrm>
          <a:prstGeom prst="rect">
            <a:avLst/>
          </a:prstGeom>
        </p:spPr>
      </p:pic>
      <p:grpSp>
        <p:nvGrpSpPr>
          <p:cNvPr id="25" name="Group 25"/>
          <p:cNvGrpSpPr/>
          <p:nvPr/>
        </p:nvGrpSpPr>
        <p:grpSpPr>
          <a:xfrm>
            <a:off x="12656019" y="1493549"/>
            <a:ext cx="4376440" cy="1597680"/>
            <a:chOff x="0" y="0"/>
            <a:chExt cx="1372720" cy="647700"/>
          </a:xfrm>
        </p:grpSpPr>
        <p:sp>
          <p:nvSpPr>
            <p:cNvPr id="26" name="Freeform 26"/>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sp>
        <p:sp>
          <p:nvSpPr>
            <p:cNvPr id="27" name="TextBox 27"/>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32" name="TextBox 32"/>
          <p:cNvSpPr txBox="1"/>
          <p:nvPr/>
        </p:nvSpPr>
        <p:spPr>
          <a:xfrm>
            <a:off x="13075212" y="1786820"/>
            <a:ext cx="3418449" cy="724942"/>
          </a:xfrm>
          <a:prstGeom prst="rect">
            <a:avLst/>
          </a:prstGeom>
        </p:spPr>
        <p:txBody>
          <a:bodyPr wrap="square"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お部屋の中にもこの色があったね！</a:t>
            </a:r>
            <a:endParaRPr lang="en-US" sz="2100" dirty="0">
              <a:solidFill>
                <a:srgbClr val="0C4875"/>
              </a:solidFill>
              <a:latin typeface="Rounded M+"/>
              <a:ea typeface="Rounded M+"/>
              <a:cs typeface="Rounded M+"/>
              <a:sym typeface="Rounded M+"/>
            </a:endParaRPr>
          </a:p>
        </p:txBody>
      </p:sp>
      <p:sp>
        <p:nvSpPr>
          <p:cNvPr id="17" name="Freeform 17"/>
          <p:cNvSpPr/>
          <p:nvPr/>
        </p:nvSpPr>
        <p:spPr>
          <a:xfrm>
            <a:off x="7949044" y="1668245"/>
            <a:ext cx="3014087" cy="1623033"/>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txBody>
          <a:bodyPr/>
          <a:lstStyle/>
          <a:p>
            <a:pPr algn="ctr"/>
            <a:endParaRPr lang="en-US" altLang="ja-JP" dirty="0">
              <a:solidFill>
                <a:schemeClr val="tx2"/>
              </a:solidFill>
              <a:latin typeface="HG丸ｺﾞｼｯｸM-PRO" panose="020F0600000000000000" pitchFamily="50" charset="-128"/>
              <a:ea typeface="HG丸ｺﾞｼｯｸM-PRO" panose="020F0600000000000000" pitchFamily="50" charset="-128"/>
            </a:endParaRPr>
          </a:p>
          <a:p>
            <a:pPr algn="ctr"/>
            <a:endParaRPr lang="en-US" altLang="ja-JP" dirty="0">
              <a:solidFill>
                <a:schemeClr val="tx2"/>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2"/>
                </a:solidFill>
                <a:latin typeface="HG丸ｺﾞｼｯｸM-PRO" panose="020F0600000000000000" pitchFamily="50" charset="-128"/>
                <a:ea typeface="HG丸ｺﾞｼｯｸM-PRO" panose="020F0600000000000000" pitchFamily="50" charset="-128"/>
              </a:rPr>
              <a:t>どっちが太いかな？</a:t>
            </a:r>
            <a:endParaRPr lang="en-US" altLang="ja-JP" dirty="0">
              <a:solidFill>
                <a:schemeClr val="tx2"/>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3017480">
            <a:off x="851216" y="-743190"/>
            <a:ext cx="2260565" cy="2260565"/>
          </a:xfrm>
          <a:custGeom>
            <a:avLst/>
            <a:gdLst/>
            <a:ahLst/>
            <a:cxnLst/>
            <a:rect l="l" t="t" r="r" b="b"/>
            <a:pathLst>
              <a:path w="2260565" h="2260565">
                <a:moveTo>
                  <a:pt x="0" y="0"/>
                </a:moveTo>
                <a:lnTo>
                  <a:pt x="2260564" y="0"/>
                </a:lnTo>
                <a:lnTo>
                  <a:pt x="2260564" y="2260564"/>
                </a:lnTo>
                <a:lnTo>
                  <a:pt x="0" y="226056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4" name="Freeform 4"/>
          <p:cNvSpPr/>
          <p:nvPr/>
        </p:nvSpPr>
        <p:spPr>
          <a:xfrm rot="6701701">
            <a:off x="16500407" y="6886689"/>
            <a:ext cx="3787359" cy="3787359"/>
          </a:xfrm>
          <a:custGeom>
            <a:avLst/>
            <a:gdLst/>
            <a:ahLst/>
            <a:cxnLst/>
            <a:rect l="l" t="t" r="r" b="b"/>
            <a:pathLst>
              <a:path w="3787359" h="3787359">
                <a:moveTo>
                  <a:pt x="0" y="0"/>
                </a:moveTo>
                <a:lnTo>
                  <a:pt x="3787359" y="0"/>
                </a:lnTo>
                <a:lnTo>
                  <a:pt x="3787359" y="3787359"/>
                </a:lnTo>
                <a:lnTo>
                  <a:pt x="0" y="378735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rot="-4135129">
            <a:off x="13994002" y="-1011915"/>
            <a:ext cx="2123759" cy="2123759"/>
          </a:xfrm>
          <a:custGeom>
            <a:avLst/>
            <a:gdLst/>
            <a:ahLst/>
            <a:cxnLst/>
            <a:rect l="l" t="t" r="r" b="b"/>
            <a:pathLst>
              <a:path w="2123759" h="2123759">
                <a:moveTo>
                  <a:pt x="0" y="0"/>
                </a:moveTo>
                <a:lnTo>
                  <a:pt x="2123759" y="0"/>
                </a:lnTo>
                <a:lnTo>
                  <a:pt x="2123759" y="2123759"/>
                </a:lnTo>
                <a:lnTo>
                  <a:pt x="0" y="212375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6" name="Freeform 6"/>
          <p:cNvSpPr/>
          <p:nvPr/>
        </p:nvSpPr>
        <p:spPr>
          <a:xfrm>
            <a:off x="9667186" y="8699129"/>
            <a:ext cx="2524929" cy="2540809"/>
          </a:xfrm>
          <a:custGeom>
            <a:avLst/>
            <a:gdLst/>
            <a:ahLst/>
            <a:cxnLst/>
            <a:rect l="l" t="t" r="r" b="b"/>
            <a:pathLst>
              <a:path w="2524929" h="2540809">
                <a:moveTo>
                  <a:pt x="0" y="0"/>
                </a:moveTo>
                <a:lnTo>
                  <a:pt x="2524929" y="0"/>
                </a:lnTo>
                <a:lnTo>
                  <a:pt x="2524929" y="2540809"/>
                </a:lnTo>
                <a:lnTo>
                  <a:pt x="0" y="2540809"/>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rot="818472">
            <a:off x="17110850" y="2166962"/>
            <a:ext cx="1817850" cy="2175647"/>
            <a:chOff x="0" y="0"/>
            <a:chExt cx="2423800" cy="2900863"/>
          </a:xfrm>
        </p:grpSpPr>
        <p:sp>
          <p:nvSpPr>
            <p:cNvPr id="8" name="Freeform 8"/>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9" name="Freeform 9"/>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sp>
        <p:nvSpPr>
          <p:cNvPr id="10" name="Freeform 10"/>
          <p:cNvSpPr/>
          <p:nvPr/>
        </p:nvSpPr>
        <p:spPr>
          <a:xfrm>
            <a:off x="14955568" y="8113394"/>
            <a:ext cx="2505143" cy="2505143"/>
          </a:xfrm>
          <a:custGeom>
            <a:avLst/>
            <a:gdLst/>
            <a:ahLst/>
            <a:cxnLst/>
            <a:rect l="l" t="t" r="r" b="b"/>
            <a:pathLst>
              <a:path w="2505143" h="2505143">
                <a:moveTo>
                  <a:pt x="0" y="0"/>
                </a:moveTo>
                <a:lnTo>
                  <a:pt x="2505143" y="0"/>
                </a:lnTo>
                <a:lnTo>
                  <a:pt x="2505143" y="2505142"/>
                </a:lnTo>
                <a:lnTo>
                  <a:pt x="0" y="2505142"/>
                </a:lnTo>
                <a:lnTo>
                  <a:pt x="0" y="0"/>
                </a:lnTo>
                <a:close/>
              </a:path>
            </a:pathLst>
          </a:custGeom>
          <a:blipFill>
            <a:blip>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rot="818472">
            <a:off x="4854969" y="8964045"/>
            <a:ext cx="1817850" cy="2175647"/>
            <a:chOff x="0" y="0"/>
            <a:chExt cx="2423800" cy="2900863"/>
          </a:xfrm>
        </p:grpSpPr>
        <p:sp>
          <p:nvSpPr>
            <p:cNvPr id="12" name="Freeform 12"/>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3" name="Freeform 13"/>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sp>
        <p:nvSpPr>
          <p:cNvPr id="14" name="Freeform 14"/>
          <p:cNvSpPr/>
          <p:nvPr/>
        </p:nvSpPr>
        <p:spPr>
          <a:xfrm>
            <a:off x="685916" y="741829"/>
            <a:ext cx="2887231" cy="2887231"/>
          </a:xfrm>
          <a:custGeom>
            <a:avLst/>
            <a:gdLst/>
            <a:ahLst/>
            <a:cxnLst/>
            <a:rect l="l" t="t" r="r" b="b"/>
            <a:pathLst>
              <a:path w="2887231" h="2887231">
                <a:moveTo>
                  <a:pt x="0" y="0"/>
                </a:moveTo>
                <a:lnTo>
                  <a:pt x="2887231" y="0"/>
                </a:lnTo>
                <a:lnTo>
                  <a:pt x="2887231" y="2887231"/>
                </a:lnTo>
                <a:lnTo>
                  <a:pt x="0" y="2887231"/>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5" name="Freeform 15"/>
          <p:cNvSpPr/>
          <p:nvPr/>
        </p:nvSpPr>
        <p:spPr>
          <a:xfrm rot="-3813385">
            <a:off x="-808344" y="6918320"/>
            <a:ext cx="2396385" cy="2411457"/>
          </a:xfrm>
          <a:custGeom>
            <a:avLst/>
            <a:gdLst/>
            <a:ahLst/>
            <a:cxnLst/>
            <a:rect l="l" t="t" r="r" b="b"/>
            <a:pathLst>
              <a:path w="2396385" h="2411457">
                <a:moveTo>
                  <a:pt x="0" y="0"/>
                </a:moveTo>
                <a:lnTo>
                  <a:pt x="2396385" y="0"/>
                </a:lnTo>
                <a:lnTo>
                  <a:pt x="2396385" y="2411457"/>
                </a:lnTo>
                <a:lnTo>
                  <a:pt x="0" y="2411457"/>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16" name="Group 16"/>
          <p:cNvGrpSpPr/>
          <p:nvPr/>
        </p:nvGrpSpPr>
        <p:grpSpPr>
          <a:xfrm rot="818472">
            <a:off x="-371252" y="6113776"/>
            <a:ext cx="2106652" cy="2521293"/>
            <a:chOff x="0" y="0"/>
            <a:chExt cx="2808870" cy="3361724"/>
          </a:xfrm>
        </p:grpSpPr>
        <p:sp>
          <p:nvSpPr>
            <p:cNvPr id="17" name="Freeform 17"/>
            <p:cNvSpPr/>
            <p:nvPr/>
          </p:nvSpPr>
          <p:spPr>
            <a:xfrm rot="2385737">
              <a:off x="1927968" y="-130666"/>
              <a:ext cx="293757" cy="1942195"/>
            </a:xfrm>
            <a:custGeom>
              <a:avLst/>
              <a:gdLst/>
              <a:ahLst/>
              <a:cxnLst/>
              <a:rect l="l" t="t" r="r" b="b"/>
              <a:pathLst>
                <a:path w="293757" h="1942195">
                  <a:moveTo>
                    <a:pt x="0" y="0"/>
                  </a:moveTo>
                  <a:lnTo>
                    <a:pt x="293757" y="0"/>
                  </a:lnTo>
                  <a:lnTo>
                    <a:pt x="293757" y="1942194"/>
                  </a:lnTo>
                  <a:lnTo>
                    <a:pt x="0" y="1942194"/>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8" name="Freeform 18"/>
            <p:cNvSpPr/>
            <p:nvPr/>
          </p:nvSpPr>
          <p:spPr>
            <a:xfrm rot="2385737">
              <a:off x="587145" y="1550196"/>
              <a:ext cx="293757" cy="1942195"/>
            </a:xfrm>
            <a:custGeom>
              <a:avLst/>
              <a:gdLst/>
              <a:ahLst/>
              <a:cxnLst/>
              <a:rect l="l" t="t" r="r" b="b"/>
              <a:pathLst>
                <a:path w="293757" h="1942195">
                  <a:moveTo>
                    <a:pt x="0" y="0"/>
                  </a:moveTo>
                  <a:lnTo>
                    <a:pt x="293757" y="0"/>
                  </a:lnTo>
                  <a:lnTo>
                    <a:pt x="293757" y="1942195"/>
                  </a:lnTo>
                  <a:lnTo>
                    <a:pt x="0" y="1942195"/>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sp>
        <p:nvSpPr>
          <p:cNvPr id="19" name="Freeform 19"/>
          <p:cNvSpPr/>
          <p:nvPr/>
        </p:nvSpPr>
        <p:spPr>
          <a:xfrm rot="-3813385">
            <a:off x="17174348" y="9143636"/>
            <a:ext cx="1354147" cy="1362663"/>
          </a:xfrm>
          <a:custGeom>
            <a:avLst/>
            <a:gdLst/>
            <a:ahLst/>
            <a:cxnLst/>
            <a:rect l="l" t="t" r="r" b="b"/>
            <a:pathLst>
              <a:path w="1354147" h="1362663">
                <a:moveTo>
                  <a:pt x="0" y="0"/>
                </a:moveTo>
                <a:lnTo>
                  <a:pt x="1354147" y="0"/>
                </a:lnTo>
                <a:lnTo>
                  <a:pt x="1354147" y="1362663"/>
                </a:lnTo>
                <a:lnTo>
                  <a:pt x="0" y="1362663"/>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20" name="Freeform 20"/>
          <p:cNvSpPr/>
          <p:nvPr/>
        </p:nvSpPr>
        <p:spPr>
          <a:xfrm rot="5400000">
            <a:off x="16879936" y="-59105"/>
            <a:ext cx="1620199" cy="1620199"/>
          </a:xfrm>
          <a:custGeom>
            <a:avLst/>
            <a:gdLst/>
            <a:ahLst/>
            <a:cxnLst/>
            <a:rect l="l" t="t" r="r" b="b"/>
            <a:pathLst>
              <a:path w="1620199" h="1620199">
                <a:moveTo>
                  <a:pt x="0" y="0"/>
                </a:moveTo>
                <a:lnTo>
                  <a:pt x="1620199" y="0"/>
                </a:lnTo>
                <a:lnTo>
                  <a:pt x="1620199" y="1620199"/>
                </a:lnTo>
                <a:lnTo>
                  <a:pt x="0" y="1620199"/>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21" name="Freeform 21"/>
          <p:cNvSpPr/>
          <p:nvPr/>
        </p:nvSpPr>
        <p:spPr>
          <a:xfrm rot="-1337290">
            <a:off x="4443415" y="440143"/>
            <a:ext cx="1139839" cy="1177114"/>
          </a:xfrm>
          <a:custGeom>
            <a:avLst/>
            <a:gdLst/>
            <a:ahLst/>
            <a:cxnLst/>
            <a:rect l="l" t="t" r="r" b="b"/>
            <a:pathLst>
              <a:path w="1139839" h="1177114">
                <a:moveTo>
                  <a:pt x="0" y="0"/>
                </a:moveTo>
                <a:lnTo>
                  <a:pt x="1139839" y="0"/>
                </a:lnTo>
                <a:lnTo>
                  <a:pt x="1139839" y="1177114"/>
                </a:lnTo>
                <a:lnTo>
                  <a:pt x="0" y="1177114"/>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22" name="Freeform 22"/>
          <p:cNvSpPr/>
          <p:nvPr/>
        </p:nvSpPr>
        <p:spPr>
          <a:xfrm rot="9846490">
            <a:off x="1534169" y="8909169"/>
            <a:ext cx="937662" cy="968326"/>
          </a:xfrm>
          <a:custGeom>
            <a:avLst/>
            <a:gdLst/>
            <a:ahLst/>
            <a:cxnLst/>
            <a:rect l="l" t="t" r="r" b="b"/>
            <a:pathLst>
              <a:path w="937662" h="968326">
                <a:moveTo>
                  <a:pt x="0" y="0"/>
                </a:moveTo>
                <a:lnTo>
                  <a:pt x="937662" y="0"/>
                </a:lnTo>
                <a:lnTo>
                  <a:pt x="937662" y="968326"/>
                </a:lnTo>
                <a:lnTo>
                  <a:pt x="0" y="968326"/>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23" name="Freeform 23"/>
          <p:cNvSpPr/>
          <p:nvPr/>
        </p:nvSpPr>
        <p:spPr>
          <a:xfrm rot="-3813385">
            <a:off x="12802088" y="-144748"/>
            <a:ext cx="1762072" cy="1773154"/>
          </a:xfrm>
          <a:custGeom>
            <a:avLst/>
            <a:gdLst/>
            <a:ahLst/>
            <a:cxnLst/>
            <a:rect l="l" t="t" r="r" b="b"/>
            <a:pathLst>
              <a:path w="1762072" h="1773154">
                <a:moveTo>
                  <a:pt x="0" y="0"/>
                </a:moveTo>
                <a:lnTo>
                  <a:pt x="1762072" y="0"/>
                </a:lnTo>
                <a:lnTo>
                  <a:pt x="1762072" y="1773154"/>
                </a:lnTo>
                <a:lnTo>
                  <a:pt x="0" y="1773154"/>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nvGrpSpPr>
          <p:cNvPr id="24" name="Group 24"/>
          <p:cNvGrpSpPr/>
          <p:nvPr/>
        </p:nvGrpSpPr>
        <p:grpSpPr>
          <a:xfrm rot="818472">
            <a:off x="7095236" y="-936602"/>
            <a:ext cx="1817850" cy="2175647"/>
            <a:chOff x="0" y="0"/>
            <a:chExt cx="2423800" cy="2900863"/>
          </a:xfrm>
        </p:grpSpPr>
        <p:sp>
          <p:nvSpPr>
            <p:cNvPr id="25" name="Freeform 25"/>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26" name="Freeform 26"/>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27" name="Group 27"/>
          <p:cNvGrpSpPr/>
          <p:nvPr/>
        </p:nvGrpSpPr>
        <p:grpSpPr>
          <a:xfrm>
            <a:off x="2817790" y="2291729"/>
            <a:ext cx="12514576" cy="6173499"/>
            <a:chOff x="0" y="0"/>
            <a:chExt cx="3296020" cy="1625942"/>
          </a:xfrm>
        </p:grpSpPr>
        <p:sp>
          <p:nvSpPr>
            <p:cNvPr id="28" name="Freeform 28"/>
            <p:cNvSpPr/>
            <p:nvPr/>
          </p:nvSpPr>
          <p:spPr>
            <a:xfrm>
              <a:off x="0" y="0"/>
              <a:ext cx="3296020" cy="1625942"/>
            </a:xfrm>
            <a:custGeom>
              <a:avLst/>
              <a:gdLst/>
              <a:ahLst/>
              <a:cxnLst/>
              <a:rect l="l" t="t" r="r" b="b"/>
              <a:pathLst>
                <a:path w="3296020" h="1625942">
                  <a:moveTo>
                    <a:pt x="0" y="0"/>
                  </a:moveTo>
                  <a:lnTo>
                    <a:pt x="3296020" y="0"/>
                  </a:lnTo>
                  <a:lnTo>
                    <a:pt x="3296020" y="1625942"/>
                  </a:lnTo>
                  <a:lnTo>
                    <a:pt x="0" y="1625942"/>
                  </a:lnTo>
                  <a:close/>
                </a:path>
              </a:pathLst>
            </a:custGeom>
            <a:solidFill>
              <a:srgbClr val="0C4875"/>
            </a:solidFill>
          </p:spPr>
        </p:sp>
        <p:sp>
          <p:nvSpPr>
            <p:cNvPr id="29" name="TextBox 29"/>
            <p:cNvSpPr txBox="1"/>
            <p:nvPr/>
          </p:nvSpPr>
          <p:spPr>
            <a:xfrm>
              <a:off x="0" y="-219075"/>
              <a:ext cx="3296020" cy="184501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586487" y="2071636"/>
            <a:ext cx="12514576" cy="6143728"/>
            <a:chOff x="0" y="0"/>
            <a:chExt cx="3296020" cy="1618101"/>
          </a:xfrm>
        </p:grpSpPr>
        <p:sp>
          <p:nvSpPr>
            <p:cNvPr id="31" name="Freeform 31"/>
            <p:cNvSpPr/>
            <p:nvPr/>
          </p:nvSpPr>
          <p:spPr>
            <a:xfrm>
              <a:off x="0" y="0"/>
              <a:ext cx="3296020" cy="1618101"/>
            </a:xfrm>
            <a:custGeom>
              <a:avLst/>
              <a:gdLst/>
              <a:ahLst/>
              <a:cxnLst/>
              <a:rect l="l" t="t" r="r" b="b"/>
              <a:pathLst>
                <a:path w="3296020" h="1618101">
                  <a:moveTo>
                    <a:pt x="0" y="0"/>
                  </a:moveTo>
                  <a:lnTo>
                    <a:pt x="3296020" y="0"/>
                  </a:lnTo>
                  <a:lnTo>
                    <a:pt x="3296020" y="1618101"/>
                  </a:lnTo>
                  <a:lnTo>
                    <a:pt x="0" y="1618101"/>
                  </a:lnTo>
                  <a:close/>
                </a:path>
              </a:pathLst>
            </a:custGeom>
            <a:solidFill>
              <a:srgbClr val="FFFFFF"/>
            </a:solidFill>
          </p:spPr>
        </p:sp>
        <p:sp>
          <p:nvSpPr>
            <p:cNvPr id="32" name="TextBox 32"/>
            <p:cNvSpPr txBox="1"/>
            <p:nvPr/>
          </p:nvSpPr>
          <p:spPr>
            <a:xfrm>
              <a:off x="0" y="-219075"/>
              <a:ext cx="3296020" cy="183717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3307581" y="2838879"/>
            <a:ext cx="408508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全体の振り返り</a:t>
            </a:r>
          </a:p>
        </p:txBody>
      </p:sp>
      <p:sp>
        <p:nvSpPr>
          <p:cNvPr id="34" name="テキスト ボックス 33">
            <a:extLst>
              <a:ext uri="{FF2B5EF4-FFF2-40B4-BE49-F238E27FC236}">
                <a16:creationId xmlns:a16="http://schemas.microsoft.com/office/drawing/2014/main" id="{0800B013-6B8E-F599-C1D4-FAEF276F14EF}"/>
              </a:ext>
            </a:extLst>
          </p:cNvPr>
          <p:cNvSpPr txBox="1"/>
          <p:nvPr/>
        </p:nvSpPr>
        <p:spPr>
          <a:xfrm>
            <a:off x="2917534" y="4219161"/>
            <a:ext cx="11658600" cy="2308324"/>
          </a:xfrm>
          <a:prstGeom prst="rect">
            <a:avLst/>
          </a:prstGeom>
          <a:noFill/>
        </p:spPr>
        <p:txBody>
          <a:bodyPr wrap="square" rtlCol="0">
            <a:spAutoFit/>
          </a:bodyPr>
          <a:lstStyle/>
          <a:p>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　見る、触る、音を聴くなど自分たちの感覚を通して学んだ言葉や表現は、子どもたちの印象に残りやすいと感じた。教具でのやり取りだけでなく、散歩中に見つけた葉っぱで大きさ比べをしていたり、大きさの違いから数、量の違いにも目を向けることが出来たり、自分たちの生活にも取り入れることが出来ていた。年長児は</a:t>
            </a:r>
            <a:endParaRPr kumimoji="1" lang="en-US" altLang="ja-JP" sz="2400" dirty="0">
              <a:latin typeface="源柔ゴシック Bold" panose="020B0600070205080204" charset="-128"/>
              <a:ea typeface="源柔ゴシック Bold" panose="020B0600070205080204" charset="-128"/>
              <a:cs typeface="源柔ゴシック Bold" panose="020B0600070205080204" charset="-128"/>
            </a:endParaRPr>
          </a:p>
          <a:p>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就学に向けて数に興味をもつきっかけになって</a:t>
            </a:r>
            <a:r>
              <a:rPr kumimoji="1" lang="ja-JP" altLang="en-US" sz="2400">
                <a:latin typeface="源柔ゴシック Bold" panose="020B0600070205080204" charset="-128"/>
                <a:ea typeface="源柔ゴシック Bold" panose="020B0600070205080204" charset="-128"/>
                <a:cs typeface="源柔ゴシック Bold" panose="020B0600070205080204" charset="-128"/>
              </a:rPr>
              <a:t>いた。今後も子どもからの「何だろう？」の気づきに答える１つとして教具も使い、考える力を育てていく。</a:t>
            </a:r>
            <a:endParaRPr kumimoji="1" lang="en-US" altLang="ja-JP" sz="2400" dirty="0">
              <a:latin typeface="源柔ゴシック Bold" panose="020B0600070205080204" charset="-128"/>
              <a:ea typeface="源柔ゴシック Bold" panose="020B0600070205080204" charset="-128"/>
              <a:cs typeface="源柔ゴシック Bold" panose="020B060007020508020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549</Words>
  <Application>Microsoft Office PowerPoint</Application>
  <PresentationFormat>ユーザー設定</PresentationFormat>
  <Paragraphs>68</Paragraphs>
  <Slides>5</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vt:i4>
      </vt:variant>
    </vt:vector>
  </HeadingPairs>
  <TitlesOfParts>
    <vt:vector size="12" baseType="lpstr">
      <vt:lpstr>游ゴシック</vt:lpstr>
      <vt:lpstr>HG丸ｺﾞｼｯｸM-PRO</vt:lpstr>
      <vt:lpstr>源柔ゴシック Bold</vt:lpstr>
      <vt:lpstr>Arial</vt:lpstr>
      <vt:lpstr>Rounded M+</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東京すくわくプログラム</dc:title>
  <cp:lastModifiedBy>りとるぱんぷきんず 西原</cp:lastModifiedBy>
  <cp:revision>13</cp:revision>
  <dcterms:created xsi:type="dcterms:W3CDTF">2006-08-16T00:00:00Z</dcterms:created>
  <dcterms:modified xsi:type="dcterms:W3CDTF">2026-03-27T08:25:31Z</dcterms:modified>
  <dc:identifier>DAGp0cHUKK0</dc:identifier>
</cp:coreProperties>
</file>