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sldIdLst>
    <p:sldId id="256" r:id="rId2"/>
    <p:sldId id="257" r:id="rId3"/>
    <p:sldId id="258" r:id="rId4"/>
    <p:sldId id="259" r:id="rId5"/>
    <p:sldId id="262" r:id="rId6"/>
    <p:sldId id="261" r:id="rId7"/>
    <p:sldId id="260" r:id="rId8"/>
  </p:sldIdLst>
  <p:sldSz cx="18288000" cy="10287000"/>
  <p:notesSz cx="6858000" cy="9144000"/>
  <p:embeddedFontLst>
    <p:embeddedFont>
      <p:font typeface="Rounded M+" panose="020B0600070205080204" charset="-128"/>
      <p:regular r:id="rId10"/>
    </p:embeddedFont>
    <p:embeddedFont>
      <p:font typeface="源柔ゴシック Bold" panose="020B0600070205080204" charset="-128"/>
      <p:regular r:id="rId11"/>
    </p:embeddedFont>
    <p:embeddedFont>
      <p:font typeface="游ゴシック" panose="020B0400000000000000" pitchFamily="50" charset="-128"/>
      <p:regular r:id="rId12"/>
      <p:bold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F2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3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E0DB0-7470-4B02-A47F-AFD9FE9A18EF}" type="datetimeFigureOut">
              <a:rPr kumimoji="1" lang="ja-JP" altLang="en-US" smtClean="0"/>
              <a:t>2026/3/25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8D9BB-D8F6-4AD8-A20A-857268B7508A}" type="slidenum">
              <a:rPr kumimoji="1" lang="ja-JP" altLang="en-US" smtClean="0"/>
              <a:t>‹#›</a:t>
            </a:fld>
            <a:endParaRPr kumimoji="1" lang="ja-JP" altLang="en-US"/>
          </a:p>
        </p:txBody>
      </p:sp>
    </p:spTree>
    <p:extLst>
      <p:ext uri="{BB962C8B-B14F-4D97-AF65-F5344CB8AC3E}">
        <p14:creationId xmlns:p14="http://schemas.microsoft.com/office/powerpoint/2010/main" val="34560880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子どもの探求心を育むことが目的なので</a:t>
            </a:r>
            <a:endParaRPr kumimoji="1" lang="en-US" altLang="ja-JP" dirty="0"/>
          </a:p>
          <a:p>
            <a:r>
              <a:rPr kumimoji="1" lang="ja-JP" altLang="en-US" dirty="0"/>
              <a:t>設定した内容から、どのように子どもの発想力や創意工夫・などがひろがっていったのか？</a:t>
            </a:r>
            <a:endParaRPr kumimoji="1" lang="en-US" altLang="ja-JP" dirty="0"/>
          </a:p>
          <a:p>
            <a:r>
              <a:rPr kumimoji="1" lang="ja-JP" altLang="en-US" dirty="0"/>
              <a:t>そこには職員がどんなアプローチをしたのか？</a:t>
            </a:r>
            <a:endParaRPr kumimoji="1" lang="en-US" altLang="ja-JP" dirty="0"/>
          </a:p>
          <a:p>
            <a:r>
              <a:rPr kumimoji="1" lang="ja-JP" altLang="en-US" dirty="0"/>
              <a:t>物を準備したのか？</a:t>
            </a:r>
            <a:endParaRPr kumimoji="1" lang="en-US" altLang="ja-JP" dirty="0"/>
          </a:p>
          <a:p>
            <a:endParaRPr kumimoji="1" lang="en-US" altLang="ja-JP" dirty="0"/>
          </a:p>
          <a:p>
            <a:r>
              <a:rPr kumimoji="1" lang="ja-JP" altLang="en-US" dirty="0"/>
              <a:t>そこからさらにどんな様子が見られたのか？が大切です。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1</a:t>
            </a:fld>
            <a:endParaRPr kumimoji="1" lang="ja-JP" altLang="en-US"/>
          </a:p>
        </p:txBody>
      </p:sp>
    </p:spTree>
    <p:extLst>
      <p:ext uri="{BB962C8B-B14F-4D97-AF65-F5344CB8AC3E}">
        <p14:creationId xmlns:p14="http://schemas.microsoft.com/office/powerpoint/2010/main" val="384586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a:t>
            </a:r>
            <a:r>
              <a:rPr kumimoji="1" lang="ja-JP" altLang="en-US" dirty="0"/>
              <a:t>の姿は、関係するところは色を残しておいてください</a:t>
            </a:r>
            <a:endParaRPr kumimoji="1" lang="en-US" altLang="ja-JP" dirty="0"/>
          </a:p>
          <a:p>
            <a:r>
              <a:rPr kumimoji="1" lang="ja-JP" altLang="en-US" dirty="0"/>
              <a:t>活動が続くので、次へのページに続くような吹き出しにしてください！</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3</a:t>
            </a:fld>
            <a:endParaRPr kumimoji="1" lang="ja-JP" altLang="en-US"/>
          </a:p>
        </p:txBody>
      </p:sp>
    </p:spTree>
    <p:extLst>
      <p:ext uri="{BB962C8B-B14F-4D97-AF65-F5344CB8AC3E}">
        <p14:creationId xmlns:p14="http://schemas.microsoft.com/office/powerpoint/2010/main" val="426320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C9E7-B685-4575-C47A-4DC7BA5266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27826D-C0F4-6C47-CE44-00C3CEBF94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FE1F56-EF54-C36F-D44E-73B3FAD1E188}"/>
              </a:ext>
            </a:extLst>
          </p:cNvPr>
          <p:cNvSpPr>
            <a:spLocks noGrp="1"/>
          </p:cNvSpPr>
          <p:nvPr>
            <p:ph type="body" idx="1"/>
          </p:nvPr>
        </p:nvSpPr>
        <p:spPr/>
        <p:txBody>
          <a:bodyPr/>
          <a:lstStyle/>
          <a:p>
            <a:r>
              <a:rPr kumimoji="1" lang="en-US" altLang="ja-JP" dirty="0"/>
              <a:t>10</a:t>
            </a:r>
            <a:r>
              <a:rPr kumimoji="1" lang="ja-JP" altLang="en-US" dirty="0"/>
              <a:t>の姿は、関係するところは色を残しておいてください</a:t>
            </a:r>
            <a:endParaRPr kumimoji="1" lang="en-US" altLang="ja-JP" dirty="0"/>
          </a:p>
          <a:p>
            <a:r>
              <a:rPr kumimoji="1" lang="ja-JP" altLang="en-US" dirty="0"/>
              <a:t>活動が続くので、次へのページに続くような吹き出しにしてください！</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794DAC4B-476A-17B4-AAD2-ACDA449FC32B}"/>
              </a:ext>
            </a:extLst>
          </p:cNvPr>
          <p:cNvSpPr>
            <a:spLocks noGrp="1"/>
          </p:cNvSpPr>
          <p:nvPr>
            <p:ph type="sldNum" sz="quarter" idx="5"/>
          </p:nvPr>
        </p:nvSpPr>
        <p:spPr/>
        <p:txBody>
          <a:bodyPr/>
          <a:lstStyle/>
          <a:p>
            <a:fld id="{8978D9BB-D8F6-4AD8-A20A-857268B7508A}" type="slidenum">
              <a:rPr kumimoji="1" lang="ja-JP" altLang="en-US" smtClean="0"/>
              <a:t>6</a:t>
            </a:fld>
            <a:endParaRPr kumimoji="1" lang="ja-JP" altLang="en-US"/>
          </a:p>
        </p:txBody>
      </p:sp>
    </p:spTree>
    <p:extLst>
      <p:ext uri="{BB962C8B-B14F-4D97-AF65-F5344CB8AC3E}">
        <p14:creationId xmlns:p14="http://schemas.microsoft.com/office/powerpoint/2010/main" val="248063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7</a:t>
            </a:fld>
            <a:endParaRPr kumimoji="1" lang="ja-JP" altLang="en-US"/>
          </a:p>
        </p:txBody>
      </p:sp>
    </p:spTree>
    <p:extLst>
      <p:ext uri="{BB962C8B-B14F-4D97-AF65-F5344CB8AC3E}">
        <p14:creationId xmlns:p14="http://schemas.microsoft.com/office/powerpoint/2010/main" val="306539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16.jpeg"/><Relationship Id="rId7" Type="http://schemas.openxmlformats.org/officeDocument/2006/relationships/image" Target="../media/image26.svg"/><Relationship Id="rId12"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2.sv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36.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jpeg"/><Relationship Id="rId5" Type="http://schemas.openxmlformats.org/officeDocument/2006/relationships/image" Target="../media/image25.png"/><Relationship Id="rId10" Type="http://schemas.openxmlformats.org/officeDocument/2006/relationships/image" Target="../media/image34.jpeg"/><Relationship Id="rId4" Type="http://schemas.openxmlformats.org/officeDocument/2006/relationships/image" Target="../media/image22.sv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0.JP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9.PN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2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jpeg"/><Relationship Id="rId3" Type="http://schemas.openxmlformats.org/officeDocument/2006/relationships/image" Target="../media/image16.jpeg"/><Relationship Id="rId7" Type="http://schemas.openxmlformats.org/officeDocument/2006/relationships/image" Target="../media/image26.svg"/><Relationship Id="rId12"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2.jpeg"/><Relationship Id="rId5" Type="http://schemas.openxmlformats.org/officeDocument/2006/relationships/image" Target="../media/image22.svg"/><Relationship Id="rId10" Type="http://schemas.openxmlformats.org/officeDocument/2006/relationships/image" Target="../media/image41.jpeg"/><Relationship Id="rId4" Type="http://schemas.openxmlformats.org/officeDocument/2006/relationships/image" Target="../media/image21.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3017480">
            <a:off x="851216" y="-743190"/>
            <a:ext cx="2260565" cy="2260565"/>
          </a:xfrm>
          <a:custGeom>
            <a:avLst/>
            <a:gdLst/>
            <a:ahLst/>
            <a:cxnLst/>
            <a:rect l="l" t="t" r="r" b="b"/>
            <a:pathLst>
              <a:path w="2260565" h="2260565">
                <a:moveTo>
                  <a:pt x="0" y="0"/>
                </a:moveTo>
                <a:lnTo>
                  <a:pt x="2260564" y="0"/>
                </a:lnTo>
                <a:lnTo>
                  <a:pt x="2260564" y="2260564"/>
                </a:lnTo>
                <a:lnTo>
                  <a:pt x="0" y="226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701701">
            <a:off x="16500407" y="6886689"/>
            <a:ext cx="3787359" cy="3787359"/>
          </a:xfrm>
          <a:custGeom>
            <a:avLst/>
            <a:gdLst/>
            <a:ahLst/>
            <a:cxnLst/>
            <a:rect l="l" t="t" r="r" b="b"/>
            <a:pathLst>
              <a:path w="3787359" h="3787359">
                <a:moveTo>
                  <a:pt x="0" y="0"/>
                </a:moveTo>
                <a:lnTo>
                  <a:pt x="3787359" y="0"/>
                </a:lnTo>
                <a:lnTo>
                  <a:pt x="3787359" y="3787359"/>
                </a:lnTo>
                <a:lnTo>
                  <a:pt x="0" y="378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135129">
            <a:off x="13994002" y="-1011915"/>
            <a:ext cx="2123759" cy="2123759"/>
          </a:xfrm>
          <a:custGeom>
            <a:avLst/>
            <a:gdLst/>
            <a:ahLst/>
            <a:cxnLst/>
            <a:rect l="l" t="t" r="r" b="b"/>
            <a:pathLst>
              <a:path w="2123759" h="2123759">
                <a:moveTo>
                  <a:pt x="0" y="0"/>
                </a:moveTo>
                <a:lnTo>
                  <a:pt x="2123759" y="0"/>
                </a:lnTo>
                <a:lnTo>
                  <a:pt x="2123759" y="2123759"/>
                </a:lnTo>
                <a:lnTo>
                  <a:pt x="0" y="2123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667186" y="8699129"/>
            <a:ext cx="2524929" cy="2540809"/>
          </a:xfrm>
          <a:custGeom>
            <a:avLst/>
            <a:gdLst/>
            <a:ahLst/>
            <a:cxnLst/>
            <a:rect l="l" t="t" r="r" b="b"/>
            <a:pathLst>
              <a:path w="2524929" h="2540809">
                <a:moveTo>
                  <a:pt x="0" y="0"/>
                </a:moveTo>
                <a:lnTo>
                  <a:pt x="2524929" y="0"/>
                </a:lnTo>
                <a:lnTo>
                  <a:pt x="2524929" y="2540809"/>
                </a:lnTo>
                <a:lnTo>
                  <a:pt x="0" y="2540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rot="818472">
            <a:off x="17110850" y="2166962"/>
            <a:ext cx="1817850" cy="2175647"/>
            <a:chOff x="0" y="0"/>
            <a:chExt cx="2423800" cy="2900863"/>
          </a:xfrm>
        </p:grpSpPr>
        <p:sp>
          <p:nvSpPr>
            <p:cNvPr id="8" name="Freeform 8"/>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10"/>
          <p:cNvSpPr/>
          <p:nvPr/>
        </p:nvSpPr>
        <p:spPr>
          <a:xfrm>
            <a:off x="14955568" y="8113394"/>
            <a:ext cx="2505143" cy="2505143"/>
          </a:xfrm>
          <a:custGeom>
            <a:avLst/>
            <a:gdLst/>
            <a:ahLst/>
            <a:cxnLst/>
            <a:rect l="l" t="t" r="r" b="b"/>
            <a:pathLst>
              <a:path w="2505143" h="2505143">
                <a:moveTo>
                  <a:pt x="0" y="0"/>
                </a:moveTo>
                <a:lnTo>
                  <a:pt x="2505143" y="0"/>
                </a:lnTo>
                <a:lnTo>
                  <a:pt x="2505143" y="2505142"/>
                </a:lnTo>
                <a:lnTo>
                  <a:pt x="0" y="2505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rot="818472">
            <a:off x="4854969" y="8964045"/>
            <a:ext cx="1817850" cy="2175647"/>
            <a:chOff x="0" y="0"/>
            <a:chExt cx="2423800" cy="2900863"/>
          </a:xfrm>
        </p:grpSpPr>
        <p:sp>
          <p:nvSpPr>
            <p:cNvPr id="12" name="Freeform 12"/>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4" name="Freeform 14"/>
          <p:cNvSpPr/>
          <p:nvPr/>
        </p:nvSpPr>
        <p:spPr>
          <a:xfrm>
            <a:off x="685916" y="741829"/>
            <a:ext cx="2887231" cy="2887231"/>
          </a:xfrm>
          <a:custGeom>
            <a:avLst/>
            <a:gdLst/>
            <a:ahLst/>
            <a:cxnLst/>
            <a:rect l="l" t="t" r="r" b="b"/>
            <a:pathLst>
              <a:path w="2887231" h="2887231">
                <a:moveTo>
                  <a:pt x="0" y="0"/>
                </a:moveTo>
                <a:lnTo>
                  <a:pt x="2887231" y="0"/>
                </a:lnTo>
                <a:lnTo>
                  <a:pt x="2887231" y="2887231"/>
                </a:lnTo>
                <a:lnTo>
                  <a:pt x="0" y="2887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3813385">
            <a:off x="-808344" y="6918320"/>
            <a:ext cx="2396385" cy="2411457"/>
          </a:xfrm>
          <a:custGeom>
            <a:avLst/>
            <a:gdLst/>
            <a:ahLst/>
            <a:cxnLst/>
            <a:rect l="l" t="t" r="r" b="b"/>
            <a:pathLst>
              <a:path w="2396385" h="2411457">
                <a:moveTo>
                  <a:pt x="0" y="0"/>
                </a:moveTo>
                <a:lnTo>
                  <a:pt x="2396385" y="0"/>
                </a:lnTo>
                <a:lnTo>
                  <a:pt x="2396385" y="2411457"/>
                </a:lnTo>
                <a:lnTo>
                  <a:pt x="0" y="2411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rot="818472">
            <a:off x="-371252" y="6113776"/>
            <a:ext cx="2106652" cy="2521293"/>
            <a:chOff x="0" y="0"/>
            <a:chExt cx="2808870" cy="3361724"/>
          </a:xfrm>
        </p:grpSpPr>
        <p:sp>
          <p:nvSpPr>
            <p:cNvPr id="17" name="Freeform 17"/>
            <p:cNvSpPr/>
            <p:nvPr/>
          </p:nvSpPr>
          <p:spPr>
            <a:xfrm rot="2385737">
              <a:off x="1927968" y="-130666"/>
              <a:ext cx="293757" cy="1942195"/>
            </a:xfrm>
            <a:custGeom>
              <a:avLst/>
              <a:gdLst/>
              <a:ahLst/>
              <a:cxnLst/>
              <a:rect l="l" t="t" r="r" b="b"/>
              <a:pathLst>
                <a:path w="293757" h="1942195">
                  <a:moveTo>
                    <a:pt x="0" y="0"/>
                  </a:moveTo>
                  <a:lnTo>
                    <a:pt x="293757" y="0"/>
                  </a:lnTo>
                  <a:lnTo>
                    <a:pt x="293757" y="1942194"/>
                  </a:lnTo>
                  <a:lnTo>
                    <a:pt x="0" y="1942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2385737">
              <a:off x="587145" y="1550196"/>
              <a:ext cx="293757" cy="1942195"/>
            </a:xfrm>
            <a:custGeom>
              <a:avLst/>
              <a:gdLst/>
              <a:ahLst/>
              <a:cxnLst/>
              <a:rect l="l" t="t" r="r" b="b"/>
              <a:pathLst>
                <a:path w="293757" h="1942195">
                  <a:moveTo>
                    <a:pt x="0" y="0"/>
                  </a:moveTo>
                  <a:lnTo>
                    <a:pt x="293757" y="0"/>
                  </a:lnTo>
                  <a:lnTo>
                    <a:pt x="293757" y="1942195"/>
                  </a:lnTo>
                  <a:lnTo>
                    <a:pt x="0" y="1942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9" name="Freeform 19"/>
          <p:cNvSpPr/>
          <p:nvPr/>
        </p:nvSpPr>
        <p:spPr>
          <a:xfrm rot="-3813385">
            <a:off x="17174348" y="9143636"/>
            <a:ext cx="1354147" cy="1362663"/>
          </a:xfrm>
          <a:custGeom>
            <a:avLst/>
            <a:gdLst/>
            <a:ahLst/>
            <a:cxnLst/>
            <a:rect l="l" t="t" r="r" b="b"/>
            <a:pathLst>
              <a:path w="1354147" h="1362663">
                <a:moveTo>
                  <a:pt x="0" y="0"/>
                </a:moveTo>
                <a:lnTo>
                  <a:pt x="1354147" y="0"/>
                </a:lnTo>
                <a:lnTo>
                  <a:pt x="1354147" y="1362663"/>
                </a:lnTo>
                <a:lnTo>
                  <a:pt x="0" y="1362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5400000">
            <a:off x="16879936" y="-59105"/>
            <a:ext cx="1620199" cy="1620199"/>
          </a:xfrm>
          <a:custGeom>
            <a:avLst/>
            <a:gdLst/>
            <a:ahLst/>
            <a:cxnLst/>
            <a:rect l="l" t="t" r="r" b="b"/>
            <a:pathLst>
              <a:path w="1620199" h="1620199">
                <a:moveTo>
                  <a:pt x="0" y="0"/>
                </a:moveTo>
                <a:lnTo>
                  <a:pt x="1620199" y="0"/>
                </a:lnTo>
                <a:lnTo>
                  <a:pt x="1620199" y="1620199"/>
                </a:lnTo>
                <a:lnTo>
                  <a:pt x="0" y="16201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rot="-1337290">
            <a:off x="4443415" y="440143"/>
            <a:ext cx="1139839" cy="1177114"/>
          </a:xfrm>
          <a:custGeom>
            <a:avLst/>
            <a:gdLst/>
            <a:ahLst/>
            <a:cxnLst/>
            <a:rect l="l" t="t" r="r" b="b"/>
            <a:pathLst>
              <a:path w="1139839" h="1177114">
                <a:moveTo>
                  <a:pt x="0" y="0"/>
                </a:moveTo>
                <a:lnTo>
                  <a:pt x="1139839" y="0"/>
                </a:lnTo>
                <a:lnTo>
                  <a:pt x="1139839" y="1177114"/>
                </a:lnTo>
                <a:lnTo>
                  <a:pt x="0" y="11771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rot="9846490">
            <a:off x="1534169" y="8909169"/>
            <a:ext cx="937662" cy="968326"/>
          </a:xfrm>
          <a:custGeom>
            <a:avLst/>
            <a:gdLst/>
            <a:ahLst/>
            <a:cxnLst/>
            <a:rect l="l" t="t" r="r" b="b"/>
            <a:pathLst>
              <a:path w="937662" h="968326">
                <a:moveTo>
                  <a:pt x="0" y="0"/>
                </a:moveTo>
                <a:lnTo>
                  <a:pt x="937662" y="0"/>
                </a:lnTo>
                <a:lnTo>
                  <a:pt x="937662" y="968326"/>
                </a:lnTo>
                <a:lnTo>
                  <a:pt x="0" y="9683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rot="-3813385">
            <a:off x="12802088" y="-144748"/>
            <a:ext cx="1762072" cy="1773154"/>
          </a:xfrm>
          <a:custGeom>
            <a:avLst/>
            <a:gdLst/>
            <a:ahLst/>
            <a:cxnLst/>
            <a:rect l="l" t="t" r="r" b="b"/>
            <a:pathLst>
              <a:path w="1762072" h="1773154">
                <a:moveTo>
                  <a:pt x="0" y="0"/>
                </a:moveTo>
                <a:lnTo>
                  <a:pt x="1762072" y="0"/>
                </a:lnTo>
                <a:lnTo>
                  <a:pt x="1762072" y="1773154"/>
                </a:lnTo>
                <a:lnTo>
                  <a:pt x="0" y="1773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4" name="Group 24"/>
          <p:cNvGrpSpPr/>
          <p:nvPr/>
        </p:nvGrpSpPr>
        <p:grpSpPr>
          <a:xfrm rot="818472">
            <a:off x="7095236" y="-936602"/>
            <a:ext cx="1817850" cy="2175647"/>
            <a:chOff x="0" y="0"/>
            <a:chExt cx="2423800" cy="2900863"/>
          </a:xfrm>
        </p:grpSpPr>
        <p:sp>
          <p:nvSpPr>
            <p:cNvPr id="25" name="Freeform 25"/>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7" name="Group 27"/>
          <p:cNvGrpSpPr/>
          <p:nvPr/>
        </p:nvGrpSpPr>
        <p:grpSpPr>
          <a:xfrm>
            <a:off x="2817790" y="2291729"/>
            <a:ext cx="12514576" cy="6173499"/>
            <a:chOff x="0" y="0"/>
            <a:chExt cx="3296020" cy="1625942"/>
          </a:xfrm>
        </p:grpSpPr>
        <p:sp>
          <p:nvSpPr>
            <p:cNvPr id="28" name="Freeform 28"/>
            <p:cNvSpPr/>
            <p:nvPr/>
          </p:nvSpPr>
          <p:spPr>
            <a:xfrm>
              <a:off x="0" y="0"/>
              <a:ext cx="3296020" cy="1625942"/>
            </a:xfrm>
            <a:custGeom>
              <a:avLst/>
              <a:gdLst/>
              <a:ahLst/>
              <a:cxnLst/>
              <a:rect l="l" t="t" r="r" b="b"/>
              <a:pathLst>
                <a:path w="3296020" h="1625942">
                  <a:moveTo>
                    <a:pt x="0" y="0"/>
                  </a:moveTo>
                  <a:lnTo>
                    <a:pt x="3296020" y="0"/>
                  </a:lnTo>
                  <a:lnTo>
                    <a:pt x="3296020" y="1625942"/>
                  </a:lnTo>
                  <a:lnTo>
                    <a:pt x="0" y="1625942"/>
                  </a:lnTo>
                  <a:close/>
                </a:path>
              </a:pathLst>
            </a:custGeom>
            <a:solidFill>
              <a:srgbClr val="0C4875"/>
            </a:solidFill>
          </p:spPr>
        </p:sp>
        <p:sp>
          <p:nvSpPr>
            <p:cNvPr id="29" name="TextBox 29"/>
            <p:cNvSpPr txBox="1"/>
            <p:nvPr/>
          </p:nvSpPr>
          <p:spPr>
            <a:xfrm>
              <a:off x="0" y="-219075"/>
              <a:ext cx="3296020" cy="184501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586487" y="2071636"/>
            <a:ext cx="12514576" cy="6143728"/>
            <a:chOff x="0" y="0"/>
            <a:chExt cx="3296020" cy="1618101"/>
          </a:xfrm>
        </p:grpSpPr>
        <p:sp>
          <p:nvSpPr>
            <p:cNvPr id="31" name="Freeform 31"/>
            <p:cNvSpPr/>
            <p:nvPr/>
          </p:nvSpPr>
          <p:spPr>
            <a:xfrm>
              <a:off x="0" y="0"/>
              <a:ext cx="3296020" cy="1618101"/>
            </a:xfrm>
            <a:custGeom>
              <a:avLst/>
              <a:gdLst/>
              <a:ahLst/>
              <a:cxnLst/>
              <a:rect l="l" t="t" r="r" b="b"/>
              <a:pathLst>
                <a:path w="3296020" h="1618101">
                  <a:moveTo>
                    <a:pt x="0" y="0"/>
                  </a:moveTo>
                  <a:lnTo>
                    <a:pt x="3296020" y="0"/>
                  </a:lnTo>
                  <a:lnTo>
                    <a:pt x="3296020" y="1618101"/>
                  </a:lnTo>
                  <a:lnTo>
                    <a:pt x="0" y="1618101"/>
                  </a:lnTo>
                  <a:close/>
                </a:path>
              </a:pathLst>
            </a:custGeom>
            <a:solidFill>
              <a:srgbClr val="FFFFFF"/>
            </a:solidFill>
          </p:spPr>
        </p:sp>
        <p:sp>
          <p:nvSpPr>
            <p:cNvPr id="32" name="TextBox 32"/>
            <p:cNvSpPr txBox="1"/>
            <p:nvPr/>
          </p:nvSpPr>
          <p:spPr>
            <a:xfrm>
              <a:off x="0" y="-219075"/>
              <a:ext cx="3296020" cy="183717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4297036" y="4625285"/>
            <a:ext cx="9386088" cy="838243"/>
          </a:xfrm>
          <a:prstGeom prst="rect">
            <a:avLst/>
          </a:prstGeom>
        </p:spPr>
        <p:txBody>
          <a:bodyPr lIns="0" tIns="0" rIns="0" bIns="0" rtlCol="0" anchor="t">
            <a:spAutoFit/>
          </a:bodyPr>
          <a:lstStyle/>
          <a:p>
            <a:pPr algn="ctr">
              <a:lnSpc>
                <a:spcPts val="6922"/>
              </a:lnSpc>
            </a:pPr>
            <a:r>
              <a:rPr lang="ja-JP" altLang="en-US" sz="4944" b="1" spc="351" dirty="0">
                <a:solidFill>
                  <a:srgbClr val="0C4875"/>
                </a:solidFill>
                <a:latin typeface="源柔ゴシック Bold"/>
                <a:ea typeface="源柔ゴシック Bold"/>
                <a:cs typeface="源柔ゴシック Bold"/>
                <a:sym typeface="源柔ゴシック Bold"/>
              </a:rPr>
              <a:t>西原</a:t>
            </a:r>
            <a:r>
              <a:rPr lang="en-US" sz="4944" b="1" spc="351" dirty="0">
                <a:solidFill>
                  <a:srgbClr val="0C4875"/>
                </a:solidFill>
                <a:latin typeface="源柔ゴシック Bold"/>
                <a:ea typeface="源柔ゴシック Bold"/>
                <a:cs typeface="源柔ゴシック Bold"/>
                <a:sym typeface="源柔ゴシック Bold"/>
              </a:rPr>
              <a:t>りとるぱんぷきんず</a:t>
            </a:r>
          </a:p>
        </p:txBody>
      </p:sp>
      <p:sp>
        <p:nvSpPr>
          <p:cNvPr id="34" name="TextBox 34"/>
          <p:cNvSpPr txBox="1"/>
          <p:nvPr/>
        </p:nvSpPr>
        <p:spPr>
          <a:xfrm>
            <a:off x="4624055" y="3613791"/>
            <a:ext cx="8443113" cy="724418"/>
          </a:xfrm>
          <a:prstGeom prst="rect">
            <a:avLst/>
          </a:prstGeom>
        </p:spPr>
        <p:txBody>
          <a:bodyPr lIns="0" tIns="0" rIns="0" bIns="0" rtlCol="0" anchor="t">
            <a:spAutoFit/>
          </a:bodyPr>
          <a:lstStyle/>
          <a:p>
            <a:pPr algn="ctr">
              <a:lnSpc>
                <a:spcPts val="5748"/>
              </a:lnSpc>
            </a:pPr>
            <a:r>
              <a:rPr lang="en-US" sz="4106" b="1" spc="291">
                <a:solidFill>
                  <a:srgbClr val="0C4875"/>
                </a:solidFill>
                <a:latin typeface="源柔ゴシック Bold"/>
                <a:ea typeface="源柔ゴシック Bold"/>
                <a:cs typeface="源柔ゴシック Bold"/>
                <a:sym typeface="源柔ゴシック Bold"/>
              </a:rPr>
              <a:t>東京すくわくプログラム</a:t>
            </a:r>
          </a:p>
        </p:txBody>
      </p:sp>
      <p:sp>
        <p:nvSpPr>
          <p:cNvPr id="35" name="TextBox 35"/>
          <p:cNvSpPr txBox="1"/>
          <p:nvPr/>
        </p:nvSpPr>
        <p:spPr>
          <a:xfrm>
            <a:off x="3311198" y="6152629"/>
            <a:ext cx="11357764" cy="1769836"/>
          </a:xfrm>
          <a:prstGeom prst="rect">
            <a:avLst/>
          </a:prstGeom>
        </p:spPr>
        <p:txBody>
          <a:bodyPr lIns="0" tIns="0" rIns="0" bIns="0" rtlCol="0" anchor="t">
            <a:spAutoFit/>
          </a:bodyPr>
          <a:lstStyle/>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令和</a:t>
            </a:r>
            <a:r>
              <a:rPr lang="ja-JP" altLang="en-US" sz="4944" b="1" spc="351" dirty="0">
                <a:solidFill>
                  <a:srgbClr val="0C4875"/>
                </a:solidFill>
                <a:latin typeface="源柔ゴシック Bold"/>
                <a:ea typeface="源柔ゴシック Bold"/>
                <a:cs typeface="源柔ゴシック Bold"/>
                <a:sym typeface="源柔ゴシック Bold"/>
              </a:rPr>
              <a:t>７</a:t>
            </a:r>
            <a:r>
              <a:rPr lang="en-US" sz="4944" b="1" spc="351" dirty="0" err="1">
                <a:solidFill>
                  <a:srgbClr val="0C4875"/>
                </a:solidFill>
                <a:latin typeface="源柔ゴシック Bold"/>
                <a:ea typeface="源柔ゴシック Bold"/>
                <a:cs typeface="源柔ゴシック Bold"/>
                <a:sym typeface="源柔ゴシック Bold"/>
              </a:rPr>
              <a:t>年度</a:t>
            </a:r>
            <a:r>
              <a:rPr lang="en-US" sz="4944" b="1" spc="351" dirty="0">
                <a:solidFill>
                  <a:srgbClr val="0C4875"/>
                </a:solidFill>
                <a:latin typeface="源柔ゴシック Bold"/>
                <a:ea typeface="源柔ゴシック Bold"/>
                <a:cs typeface="源柔ゴシック Bold"/>
                <a:sym typeface="源柔ゴシック Bold"/>
              </a:rPr>
              <a:t>　</a:t>
            </a:r>
          </a:p>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テーマ</a:t>
            </a:r>
            <a:r>
              <a:rPr lang="ja-JP" altLang="en-US" sz="4944" b="1" spc="351" dirty="0">
                <a:solidFill>
                  <a:srgbClr val="0C4875"/>
                </a:solidFill>
                <a:latin typeface="源柔ゴシック Bold"/>
                <a:ea typeface="源柔ゴシック Bold"/>
                <a:cs typeface="源柔ゴシック Bold"/>
                <a:sym typeface="源柔ゴシック Bold"/>
              </a:rPr>
              <a:t>　食育</a:t>
            </a:r>
            <a:endParaRPr lang="en-US" sz="4944" b="1" spc="351" dirty="0">
              <a:solidFill>
                <a:srgbClr val="0C4875"/>
              </a:solidFill>
              <a:latin typeface="源柔ゴシック Bold"/>
              <a:ea typeface="源柔ゴシック Bold"/>
              <a:cs typeface="源柔ゴシック Bold"/>
              <a:sym typeface="源柔ゴシック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3" name="AutoShape 3"/>
          <p:cNvSpPr/>
          <p:nvPr/>
        </p:nvSpPr>
        <p:spPr>
          <a:xfrm>
            <a:off x="1077970" y="2103476"/>
            <a:ext cx="7405229" cy="0"/>
          </a:xfrm>
          <a:prstGeom prst="line">
            <a:avLst/>
          </a:prstGeom>
          <a:ln w="38100" cap="flat">
            <a:solidFill>
              <a:srgbClr val="A3CFF0"/>
            </a:solidFill>
            <a:prstDash val="solid"/>
            <a:headEnd type="none" w="sm" len="sm"/>
            <a:tailEnd type="none" w="sm" len="sm"/>
          </a:ln>
        </p:spPr>
      </p:sp>
      <p:grpSp>
        <p:nvGrpSpPr>
          <p:cNvPr id="4" name="Group 4"/>
          <p:cNvGrpSpPr/>
          <p:nvPr/>
        </p:nvGrpSpPr>
        <p:grpSpPr>
          <a:xfrm rot="5400000">
            <a:off x="4780" y="1242425"/>
            <a:ext cx="685474" cy="695034"/>
            <a:chOff x="0" y="0"/>
            <a:chExt cx="801621" cy="812800"/>
          </a:xfrm>
        </p:grpSpPr>
        <p:sp>
          <p:nvSpPr>
            <p:cNvPr id="5" name="Freeform 5"/>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6" name="TextBox 6"/>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7" name="Freeform 7"/>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8" name="Group 8"/>
          <p:cNvGrpSpPr/>
          <p:nvPr/>
        </p:nvGrpSpPr>
        <p:grpSpPr>
          <a:xfrm>
            <a:off x="1077970" y="2615447"/>
            <a:ext cx="1471288" cy="1471288"/>
            <a:chOff x="0" y="0"/>
            <a:chExt cx="387500" cy="387500"/>
          </a:xfrm>
        </p:grpSpPr>
        <p:sp>
          <p:nvSpPr>
            <p:cNvPr id="9" name="Freeform 9"/>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0" name="TextBox 10"/>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11" name="Freeform 11"/>
          <p:cNvSpPr/>
          <p:nvPr/>
        </p:nvSpPr>
        <p:spPr>
          <a:xfrm>
            <a:off x="1315365" y="2794886"/>
            <a:ext cx="996498" cy="979060"/>
          </a:xfrm>
          <a:custGeom>
            <a:avLst/>
            <a:gdLst/>
            <a:ahLst/>
            <a:cxnLst/>
            <a:rect l="l" t="t" r="r" b="b"/>
            <a:pathLst>
              <a:path w="996498" h="979060">
                <a:moveTo>
                  <a:pt x="0" y="0"/>
                </a:moveTo>
                <a:lnTo>
                  <a:pt x="996498" y="0"/>
                </a:lnTo>
                <a:lnTo>
                  <a:pt x="996498" y="979060"/>
                </a:lnTo>
                <a:lnTo>
                  <a:pt x="0" y="979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1028700" y="5048760"/>
            <a:ext cx="1471288" cy="1471288"/>
            <a:chOff x="0" y="0"/>
            <a:chExt cx="387500" cy="387500"/>
          </a:xfrm>
        </p:grpSpPr>
        <p:sp>
          <p:nvSpPr>
            <p:cNvPr id="13" name="Freeform 13"/>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4" name="TextBox 14"/>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grpSp>
        <p:nvGrpSpPr>
          <p:cNvPr id="15" name="Group 15"/>
          <p:cNvGrpSpPr/>
          <p:nvPr/>
        </p:nvGrpSpPr>
        <p:grpSpPr>
          <a:xfrm>
            <a:off x="1028700" y="7482073"/>
            <a:ext cx="1471288" cy="1471288"/>
            <a:chOff x="0" y="0"/>
            <a:chExt cx="387500" cy="387500"/>
          </a:xfrm>
        </p:grpSpPr>
        <p:sp>
          <p:nvSpPr>
            <p:cNvPr id="16" name="Freeform 16"/>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7" name="TextBox 17"/>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18" name="Freeform 18"/>
          <p:cNvSpPr/>
          <p:nvPr/>
        </p:nvSpPr>
        <p:spPr>
          <a:xfrm>
            <a:off x="1266095" y="7719468"/>
            <a:ext cx="996498" cy="996498"/>
          </a:xfrm>
          <a:custGeom>
            <a:avLst/>
            <a:gdLst/>
            <a:ahLst/>
            <a:cxnLst/>
            <a:rect l="l" t="t" r="r" b="b"/>
            <a:pathLst>
              <a:path w="996498" h="996498">
                <a:moveTo>
                  <a:pt x="0" y="0"/>
                </a:moveTo>
                <a:lnTo>
                  <a:pt x="996498" y="0"/>
                </a:lnTo>
                <a:lnTo>
                  <a:pt x="996498" y="996498"/>
                </a:lnTo>
                <a:lnTo>
                  <a:pt x="0" y="9964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20"/>
          <p:cNvSpPr txBox="1"/>
          <p:nvPr/>
        </p:nvSpPr>
        <p:spPr>
          <a:xfrm>
            <a:off x="3157603" y="3133524"/>
            <a:ext cx="14101697" cy="473015"/>
          </a:xfrm>
          <a:prstGeom prst="rect">
            <a:avLst/>
          </a:prstGeom>
        </p:spPr>
        <p:txBody>
          <a:bodyPr lIns="0" tIns="0" rIns="0" bIns="0" rtlCol="0" anchor="t">
            <a:spAutoFit/>
          </a:bodyPr>
          <a:lstStyle/>
          <a:p>
            <a:pPr algn="l">
              <a:lnSpc>
                <a:spcPts val="4000"/>
              </a:lnSpc>
            </a:pPr>
            <a:endParaRPr lang="en-US" sz="2500" b="1" dirty="0">
              <a:solidFill>
                <a:srgbClr val="FF0000"/>
              </a:solidFill>
              <a:latin typeface="源柔ゴシック Bold"/>
              <a:ea typeface="源柔ゴシック Bold"/>
              <a:cs typeface="源柔ゴシック Bold"/>
              <a:sym typeface="源柔ゴシック Bold"/>
            </a:endParaRPr>
          </a:p>
        </p:txBody>
      </p:sp>
      <p:sp>
        <p:nvSpPr>
          <p:cNvPr id="21" name="TextBox 21"/>
          <p:cNvSpPr txBox="1"/>
          <p:nvPr/>
        </p:nvSpPr>
        <p:spPr>
          <a:xfrm>
            <a:off x="3157603" y="2409784"/>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設定理由</a:t>
            </a:r>
          </a:p>
        </p:txBody>
      </p:sp>
      <p:grpSp>
        <p:nvGrpSpPr>
          <p:cNvPr id="22" name="Group 22"/>
          <p:cNvGrpSpPr/>
          <p:nvPr/>
        </p:nvGrpSpPr>
        <p:grpSpPr>
          <a:xfrm>
            <a:off x="7946246" y="5825923"/>
            <a:ext cx="1471288" cy="1471288"/>
            <a:chOff x="0" y="0"/>
            <a:chExt cx="387500" cy="387500"/>
          </a:xfrm>
        </p:grpSpPr>
        <p:sp>
          <p:nvSpPr>
            <p:cNvPr id="23" name="Freeform 23"/>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24" name="TextBox 24"/>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25" name="Freeform 25"/>
          <p:cNvSpPr/>
          <p:nvPr/>
        </p:nvSpPr>
        <p:spPr>
          <a:xfrm>
            <a:off x="8038846" y="5984713"/>
            <a:ext cx="1286089" cy="1070669"/>
          </a:xfrm>
          <a:custGeom>
            <a:avLst/>
            <a:gdLst/>
            <a:ahLst/>
            <a:cxnLst/>
            <a:rect l="l" t="t" r="r" b="b"/>
            <a:pathLst>
              <a:path w="1286089" h="1070669">
                <a:moveTo>
                  <a:pt x="0" y="0"/>
                </a:moveTo>
                <a:lnTo>
                  <a:pt x="1286089" y="0"/>
                </a:lnTo>
                <a:lnTo>
                  <a:pt x="1286089" y="1070669"/>
                </a:lnTo>
                <a:lnTo>
                  <a:pt x="0" y="1070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3157603" y="5585887"/>
            <a:ext cx="7458698" cy="473015"/>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０・１</a:t>
            </a:r>
            <a:r>
              <a:rPr lang="en-US" sz="2500" b="1" dirty="0" err="1">
                <a:solidFill>
                  <a:srgbClr val="000000"/>
                </a:solidFill>
                <a:latin typeface="源柔ゴシック Bold"/>
                <a:ea typeface="源柔ゴシック Bold"/>
                <a:cs typeface="源柔ゴシック Bold"/>
                <a:sym typeface="源柔ゴシック Bold"/>
              </a:rPr>
              <a:t>歳児</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27" name="TextBox 27"/>
          <p:cNvSpPr txBox="1"/>
          <p:nvPr/>
        </p:nvSpPr>
        <p:spPr>
          <a:xfrm>
            <a:off x="3157603" y="4858848"/>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対象クラス</a:t>
            </a:r>
          </a:p>
        </p:txBody>
      </p:sp>
      <p:sp>
        <p:nvSpPr>
          <p:cNvPr id="28" name="TextBox 28"/>
          <p:cNvSpPr txBox="1"/>
          <p:nvPr/>
        </p:nvSpPr>
        <p:spPr>
          <a:xfrm>
            <a:off x="3095495" y="8075519"/>
            <a:ext cx="5910197" cy="985976"/>
          </a:xfrm>
          <a:prstGeom prst="rect">
            <a:avLst/>
          </a:prstGeom>
        </p:spPr>
        <p:txBody>
          <a:bodyPr wrap="square"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食に関する絵本・おままごとセット・</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砂場セット・りんご・ミキサー・みかん</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29" name="TextBox 29"/>
          <p:cNvSpPr txBox="1"/>
          <p:nvPr/>
        </p:nvSpPr>
        <p:spPr>
          <a:xfrm>
            <a:off x="3157603" y="7316261"/>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準備物</a:t>
            </a:r>
          </a:p>
        </p:txBody>
      </p:sp>
      <p:sp>
        <p:nvSpPr>
          <p:cNvPr id="30" name="TextBox 30"/>
          <p:cNvSpPr txBox="1"/>
          <p:nvPr/>
        </p:nvSpPr>
        <p:spPr>
          <a:xfrm>
            <a:off x="695034" y="1039125"/>
            <a:ext cx="8448966" cy="838243"/>
          </a:xfrm>
          <a:prstGeom prst="rect">
            <a:avLst/>
          </a:prstGeom>
        </p:spPr>
        <p:txBody>
          <a:bodyPr wrap="square" lIns="0" tIns="0" rIns="0" bIns="0" rtlCol="0" anchor="t">
            <a:spAutoFit/>
          </a:bodyPr>
          <a:lstStyle/>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テーマ</a:t>
            </a:r>
            <a:r>
              <a:rPr lang="ja-JP" altLang="en-US" sz="4944" b="1" spc="351" dirty="0">
                <a:solidFill>
                  <a:srgbClr val="0C4875"/>
                </a:solidFill>
                <a:latin typeface="源柔ゴシック Bold"/>
                <a:ea typeface="源柔ゴシック Bold"/>
                <a:cs typeface="源柔ゴシック Bold"/>
                <a:sym typeface="源柔ゴシック Bold"/>
              </a:rPr>
              <a:t>　「食育」　</a:t>
            </a:r>
            <a:endParaRPr lang="en-US" sz="4944" b="1" spc="351" dirty="0">
              <a:solidFill>
                <a:srgbClr val="0C4875"/>
              </a:solidFill>
              <a:latin typeface="源柔ゴシック Bold"/>
              <a:ea typeface="源柔ゴシック Bold"/>
              <a:cs typeface="源柔ゴシック Bold"/>
              <a:sym typeface="源柔ゴシック Bold"/>
            </a:endParaRPr>
          </a:p>
        </p:txBody>
      </p:sp>
      <p:sp>
        <p:nvSpPr>
          <p:cNvPr id="31" name="TextBox 31"/>
          <p:cNvSpPr txBox="1"/>
          <p:nvPr/>
        </p:nvSpPr>
        <p:spPr>
          <a:xfrm>
            <a:off x="9800602" y="5595412"/>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スケジュール</a:t>
            </a:r>
          </a:p>
        </p:txBody>
      </p:sp>
      <p:sp>
        <p:nvSpPr>
          <p:cNvPr id="32" name="TextBox 32"/>
          <p:cNvSpPr txBox="1"/>
          <p:nvPr/>
        </p:nvSpPr>
        <p:spPr>
          <a:xfrm>
            <a:off x="9601200" y="6256937"/>
            <a:ext cx="8086725" cy="3037819"/>
          </a:xfrm>
          <a:prstGeom prst="rect">
            <a:avLst/>
          </a:prstGeom>
        </p:spPr>
        <p:txBody>
          <a:bodyPr wrap="square"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・おままごとや砂場で見立て遊びをする中で料理をする　　　</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ことに興味を持つ</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・実際の野菜に触れ、匂いや感触を知る</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・りんごに興味を持ち、リンゴジュース作りをおこなう</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・みかんの皮で足湯や手湯をおこない、季節の食材に</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触れる</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4" name="テキスト ボックス 33">
            <a:extLst>
              <a:ext uri="{FF2B5EF4-FFF2-40B4-BE49-F238E27FC236}">
                <a16:creationId xmlns:a16="http://schemas.microsoft.com/office/drawing/2014/main" id="{500E266A-AF3F-B176-5DF4-AD145A2338C8}"/>
              </a:ext>
            </a:extLst>
          </p:cNvPr>
          <p:cNvSpPr txBox="1"/>
          <p:nvPr/>
        </p:nvSpPr>
        <p:spPr>
          <a:xfrm>
            <a:off x="3144494" y="3060567"/>
            <a:ext cx="13655668" cy="1938992"/>
          </a:xfrm>
          <a:prstGeom prst="rect">
            <a:avLst/>
          </a:prstGeom>
          <a:noFill/>
        </p:spPr>
        <p:txBody>
          <a:bodyPr wrap="square">
            <a:spAutoFit/>
          </a:bodyPr>
          <a:lstStyle/>
          <a:p>
            <a:r>
              <a:rPr lang="ja-JP" altLang="en-US" sz="2400" dirty="0">
                <a:latin typeface="源柔ゴシック Bold" panose="020B0600070205080204" charset="-128"/>
                <a:ea typeface="源柔ゴシック Bold" panose="020B0600070205080204" charset="-128"/>
                <a:cs typeface="源柔ゴシック Bold" panose="020B0600070205080204" charset="-128"/>
              </a:rPr>
              <a:t>　絵本が好きでよく見ており、絵本の中に出てくる食材に興味を持ち、食べる真似をしたり「これなに？」と聞く姿があった。おままごとで混ぜる振りをしたり包丁で切ってみようとするなど活動でも食に関して興味が広がっている。ランチの際には「おいしいね」と共感をしたり、反対に苦手な物を残してしまうことも見られるようになってきた。その経緯から、おままごとコーナーを充実させクッキングの楽しさを伝え、より食への意欲が沸くよう活動を展開していった。</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3"/>
            <a:stretch>
              <a:fillRect t="-1177626" b="-594449"/>
            </a:stretch>
          </a:blipFill>
        </p:spPr>
      </p:sp>
      <p:grpSp>
        <p:nvGrpSpPr>
          <p:cNvPr id="3" name="Group 3"/>
          <p:cNvGrpSpPr/>
          <p:nvPr/>
        </p:nvGrpSpPr>
        <p:grpSpPr>
          <a:xfrm rot="5400000">
            <a:off x="4780" y="1242425"/>
            <a:ext cx="685474" cy="695034"/>
            <a:chOff x="0" y="0"/>
            <a:chExt cx="801621" cy="812800"/>
          </a:xfrm>
        </p:grpSpPr>
        <p:sp>
          <p:nvSpPr>
            <p:cNvPr id="4" name="Freeform 4"/>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3"/>
            <a:stretch>
              <a:fillRect t="-1177626" b="-594449"/>
            </a:stretch>
          </a:blipFill>
        </p:spPr>
      </p:sp>
      <p:sp>
        <p:nvSpPr>
          <p:cNvPr id="7" name="Freeform 7"/>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6"/>
          <p:cNvGrpSpPr/>
          <p:nvPr/>
        </p:nvGrpSpPr>
        <p:grpSpPr>
          <a:xfrm>
            <a:off x="749070" y="1651448"/>
            <a:ext cx="3364175" cy="1352533"/>
            <a:chOff x="0" y="0"/>
            <a:chExt cx="1054674" cy="647700"/>
          </a:xfrm>
        </p:grpSpPr>
        <p:sp>
          <p:nvSpPr>
            <p:cNvPr id="17" name="Freeform 17"/>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18" name="TextBox 18"/>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19" name="Group 19"/>
          <p:cNvGrpSpPr/>
          <p:nvPr/>
        </p:nvGrpSpPr>
        <p:grpSpPr>
          <a:xfrm rot="10724376">
            <a:off x="4170779" y="5552257"/>
            <a:ext cx="5082389" cy="1801485"/>
            <a:chOff x="0" y="-85725"/>
            <a:chExt cx="1704522" cy="773222"/>
          </a:xfrm>
        </p:grpSpPr>
        <p:sp>
          <p:nvSpPr>
            <p:cNvPr id="20" name="Freeform 20"/>
            <p:cNvSpPr/>
            <p:nvPr/>
          </p:nvSpPr>
          <p:spPr>
            <a:xfrm flipH="1">
              <a:off x="173446" y="122020"/>
              <a:ext cx="1531076" cy="565477"/>
            </a:xfrm>
            <a:custGeom>
              <a:avLst/>
              <a:gdLst/>
              <a:ahLst/>
              <a:cxnLst/>
              <a:rect l="l" t="t" r="r" b="b"/>
              <a:pathLst>
                <a:path w="1561649" h="647700">
                  <a:moveTo>
                    <a:pt x="1266452" y="0"/>
                  </a:moveTo>
                  <a:lnTo>
                    <a:pt x="282407" y="0"/>
                  </a:lnTo>
                  <a:cubicBezTo>
                    <a:pt x="126426" y="0"/>
                    <a:pt x="0" y="123512"/>
                    <a:pt x="0" y="241300"/>
                  </a:cubicBezTo>
                  <a:cubicBezTo>
                    <a:pt x="0" y="322669"/>
                    <a:pt x="66279" y="417810"/>
                    <a:pt x="162037" y="461951"/>
                  </a:cubicBezTo>
                  <a:lnTo>
                    <a:pt x="162037" y="647700"/>
                  </a:lnTo>
                  <a:lnTo>
                    <a:pt x="353844" y="488232"/>
                  </a:lnTo>
                  <a:lnTo>
                    <a:pt x="1266452" y="488232"/>
                  </a:lnTo>
                  <a:cubicBezTo>
                    <a:pt x="1435200" y="488232"/>
                    <a:pt x="1561638" y="364720"/>
                    <a:pt x="1561638" y="241300"/>
                  </a:cubicBezTo>
                  <a:cubicBezTo>
                    <a:pt x="1561649" y="123512"/>
                    <a:pt x="1435200" y="0"/>
                    <a:pt x="1266452" y="0"/>
                  </a:cubicBezTo>
                  <a:close/>
                </a:path>
              </a:pathLst>
            </a:custGeom>
            <a:solidFill>
              <a:srgbClr val="C8EFED"/>
            </a:solidFill>
          </p:spPr>
        </p:sp>
        <p:sp>
          <p:nvSpPr>
            <p:cNvPr id="21" name="TextBox 21"/>
            <p:cNvSpPr txBox="1"/>
            <p:nvPr/>
          </p:nvSpPr>
          <p:spPr>
            <a:xfrm>
              <a:off x="0" y="-85725"/>
              <a:ext cx="1561638" cy="542925"/>
            </a:xfrm>
            <a:prstGeom prst="rect">
              <a:avLst/>
            </a:prstGeom>
          </p:spPr>
          <p:txBody>
            <a:bodyPr lIns="50800" tIns="50800" rIns="50800" bIns="50800" rtlCol="0" anchor="ctr"/>
            <a:lstStyle/>
            <a:p>
              <a:pPr algn="ctr">
                <a:lnSpc>
                  <a:spcPts val="4000"/>
                </a:lnSpc>
              </a:pPr>
              <a:endParaRPr/>
            </a:p>
          </p:txBody>
        </p:sp>
      </p:grpSp>
      <p:grpSp>
        <p:nvGrpSpPr>
          <p:cNvPr id="22" name="Group 22"/>
          <p:cNvGrpSpPr/>
          <p:nvPr/>
        </p:nvGrpSpPr>
        <p:grpSpPr>
          <a:xfrm rot="10724376">
            <a:off x="13203747" y="5503800"/>
            <a:ext cx="3364175" cy="2066018"/>
            <a:chOff x="0" y="0"/>
            <a:chExt cx="1054674" cy="647700"/>
          </a:xfrm>
        </p:grpSpPr>
        <p:sp>
          <p:nvSpPr>
            <p:cNvPr id="23" name="Freeform 23"/>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24" name="TextBox 24"/>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25" name="Group 25"/>
          <p:cNvGrpSpPr/>
          <p:nvPr/>
        </p:nvGrpSpPr>
        <p:grpSpPr>
          <a:xfrm>
            <a:off x="8802764" y="1932679"/>
            <a:ext cx="4378668" cy="1613481"/>
            <a:chOff x="0" y="0"/>
            <a:chExt cx="1372720" cy="647700"/>
          </a:xfrm>
        </p:grpSpPr>
        <p:sp>
          <p:nvSpPr>
            <p:cNvPr id="26" name="Freeform 26"/>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sp>
        <p:sp>
          <p:nvSpPr>
            <p:cNvPr id="27" name="TextBox 27"/>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28" name="Freeform 28"/>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TextBox 29"/>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活動中の子どもの姿・声、子ども同士や保育者との関わり</a:t>
            </a:r>
          </a:p>
        </p:txBody>
      </p:sp>
      <p:sp>
        <p:nvSpPr>
          <p:cNvPr id="31" name="TextBox 31"/>
          <p:cNvSpPr txBox="1"/>
          <p:nvPr/>
        </p:nvSpPr>
        <p:spPr>
          <a:xfrm>
            <a:off x="4341236" y="6286302"/>
            <a:ext cx="4091279" cy="339901"/>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ちょっきんしたら白いね！</a:t>
            </a:r>
            <a:endParaRPr lang="en-US" altLang="ja-JP" sz="2000" dirty="0">
              <a:solidFill>
                <a:srgbClr val="0C4875"/>
              </a:solidFill>
              <a:latin typeface="Rounded M+"/>
              <a:ea typeface="Rounded M+"/>
              <a:cs typeface="Rounded M+"/>
              <a:sym typeface="Rounded M+"/>
            </a:endParaRPr>
          </a:p>
        </p:txBody>
      </p:sp>
      <p:sp>
        <p:nvSpPr>
          <p:cNvPr id="32" name="TextBox 32"/>
          <p:cNvSpPr txBox="1"/>
          <p:nvPr/>
        </p:nvSpPr>
        <p:spPr>
          <a:xfrm>
            <a:off x="8965766" y="2327798"/>
            <a:ext cx="4035372" cy="353045"/>
          </a:xfrm>
          <a:prstGeom prst="rect">
            <a:avLst/>
          </a:prstGeom>
        </p:spPr>
        <p:txBody>
          <a:bodyPr wrap="square"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押したら（ジュースが）出たよ！</a:t>
            </a:r>
            <a:endParaRPr lang="en-US" sz="2100" dirty="0">
              <a:solidFill>
                <a:srgbClr val="0C4875"/>
              </a:solidFill>
              <a:latin typeface="Rounded M+"/>
              <a:ea typeface="Rounded M+"/>
              <a:cs typeface="Rounded M+"/>
              <a:sym typeface="Rounded M+"/>
            </a:endParaRPr>
          </a:p>
        </p:txBody>
      </p:sp>
      <p:sp>
        <p:nvSpPr>
          <p:cNvPr id="33" name="TextBox 33"/>
          <p:cNvSpPr txBox="1"/>
          <p:nvPr/>
        </p:nvSpPr>
        <p:spPr>
          <a:xfrm>
            <a:off x="13175379" y="6514229"/>
            <a:ext cx="3364175" cy="353045"/>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りんご（の味）だ！</a:t>
            </a:r>
            <a:endParaRPr lang="en-US" sz="2100" dirty="0">
              <a:solidFill>
                <a:srgbClr val="0C4875"/>
              </a:solidFill>
              <a:latin typeface="Rounded M+"/>
              <a:ea typeface="Rounded M+"/>
              <a:cs typeface="Rounded M+"/>
              <a:sym typeface="Rounded M+"/>
            </a:endParaRPr>
          </a:p>
        </p:txBody>
      </p:sp>
      <p:sp>
        <p:nvSpPr>
          <p:cNvPr id="34" name="TextBox 34"/>
          <p:cNvSpPr txBox="1"/>
          <p:nvPr/>
        </p:nvSpPr>
        <p:spPr>
          <a:xfrm>
            <a:off x="552778" y="6967038"/>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子どもたちの育ち</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5" name="TextBox 35"/>
          <p:cNvSpPr txBox="1"/>
          <p:nvPr/>
        </p:nvSpPr>
        <p:spPr>
          <a:xfrm>
            <a:off x="986352" y="7632818"/>
            <a:ext cx="14957640" cy="2524858"/>
          </a:xfrm>
          <a:prstGeom prst="rect">
            <a:avLst/>
          </a:prstGeom>
        </p:spPr>
        <p:txBody>
          <a:bodyPr wrap="square"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野菜や果物が出てくる絵本やおままごとの食べ物からリンゴに興味を示していた。また、ミキサーの玩具に食べ物を入れてくるくると回る様子を楽しんでいた。その為、マジョラム（幼児クラス）が農家に委託し育てていたリンゴを分けてもらい、実際にジュースにしてみることにした。形があるリンゴからミキサーで小さくなっていく様子を興味深く見ていた。活動後、おままごとのリンゴをコップに入れて飲む真似をしたり、色々なものを入れて「ジュースでーす」とジュース屋さんへと展開していた。</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6" name="Freeform 36"/>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38" name="Freeform 38"/>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Freeform 41"/>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43"/>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TextBox 45"/>
          <p:cNvSpPr txBox="1"/>
          <p:nvPr/>
        </p:nvSpPr>
        <p:spPr>
          <a:xfrm>
            <a:off x="16879144" y="432548"/>
            <a:ext cx="1295436"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健康な心と体</a:t>
            </a:r>
          </a:p>
        </p:txBody>
      </p:sp>
      <p:sp>
        <p:nvSpPr>
          <p:cNvPr id="46" name="TextBox 46"/>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p:cNvSpPr txBox="1"/>
          <p:nvPr/>
        </p:nvSpPr>
        <p:spPr>
          <a:xfrm>
            <a:off x="16795971" y="3413363"/>
            <a:ext cx="1422436"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道徳性と規範意識</a:t>
            </a:r>
            <a:endParaRPr lang="en-US" sz="1400" dirty="0">
              <a:solidFill>
                <a:srgbClr val="000000"/>
              </a:solidFill>
              <a:latin typeface="Rounded M+"/>
              <a:ea typeface="Rounded M+"/>
              <a:cs typeface="Rounded M+"/>
              <a:sym typeface="Rounded M+"/>
            </a:endParaRPr>
          </a:p>
          <a:p>
            <a:pPr algn="ctr">
              <a:lnSpc>
                <a:spcPts val="1960"/>
              </a:lnSpc>
            </a:pPr>
            <a:r>
              <a:rPr lang="en-US" sz="1400" dirty="0" err="1">
                <a:solidFill>
                  <a:srgbClr val="000000"/>
                </a:solidFill>
                <a:latin typeface="Rounded M+"/>
                <a:ea typeface="Rounded M+"/>
                <a:cs typeface="Rounded M+"/>
                <a:sym typeface="Rounded M+"/>
              </a:rPr>
              <a:t>の芽生え</a:t>
            </a:r>
            <a:endParaRPr lang="en-US" sz="1400" dirty="0">
              <a:solidFill>
                <a:srgbClr val="000000"/>
              </a:solidFill>
              <a:latin typeface="Rounded M+"/>
              <a:ea typeface="Rounded M+"/>
              <a:cs typeface="Rounded M+"/>
              <a:sym typeface="Rounded M+"/>
            </a:endParaRPr>
          </a:p>
        </p:txBody>
      </p:sp>
      <p:sp>
        <p:nvSpPr>
          <p:cNvPr id="49" name="TextBox 49"/>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1" name="TextBox 51"/>
          <p:cNvSpPr txBox="1"/>
          <p:nvPr/>
        </p:nvSpPr>
        <p:spPr>
          <a:xfrm>
            <a:off x="16726378" y="7414631"/>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量・図形・文字等への関心・感覚</a:t>
            </a:r>
            <a:endParaRPr lang="en-US" sz="1400" dirty="0">
              <a:solidFill>
                <a:srgbClr val="000000"/>
              </a:solidFill>
              <a:latin typeface="Rounded M+"/>
              <a:ea typeface="Rounded M+"/>
              <a:cs typeface="Rounded M+"/>
              <a:sym typeface="Rounded M+"/>
            </a:endParaRPr>
          </a:p>
        </p:txBody>
      </p:sp>
      <p:sp>
        <p:nvSpPr>
          <p:cNvPr id="52" name="TextBox 52"/>
          <p:cNvSpPr txBox="1"/>
          <p:nvPr/>
        </p:nvSpPr>
        <p:spPr>
          <a:xfrm>
            <a:off x="16726378" y="6368949"/>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自然との関わり・生命の尊重</a:t>
            </a:r>
            <a:endParaRPr lang="en-US" sz="1400" dirty="0">
              <a:solidFill>
                <a:srgbClr val="000000"/>
              </a:solidFill>
              <a:latin typeface="Rounded M+"/>
              <a:ea typeface="Rounded M+"/>
              <a:cs typeface="Rounded M+"/>
              <a:sym typeface="Rounded M+"/>
            </a:endParaRPr>
          </a:p>
        </p:txBody>
      </p:sp>
      <p:sp>
        <p:nvSpPr>
          <p:cNvPr id="53" name="TextBox 53"/>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思考力の芽生え</a:t>
            </a:r>
            <a:endParaRPr lang="en-US" sz="1400" dirty="0">
              <a:solidFill>
                <a:srgbClr val="000000"/>
              </a:solidFill>
              <a:latin typeface="Rounded M+"/>
              <a:ea typeface="Rounded M+"/>
              <a:cs typeface="Rounded M+"/>
              <a:sym typeface="Rounded M+"/>
            </a:endParaRPr>
          </a:p>
        </p:txBody>
      </p:sp>
      <p:sp>
        <p:nvSpPr>
          <p:cNvPr id="54" name="TextBox 54"/>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pic>
        <p:nvPicPr>
          <p:cNvPr id="56" name="図 55">
            <a:extLst>
              <a:ext uri="{FF2B5EF4-FFF2-40B4-BE49-F238E27FC236}">
                <a16:creationId xmlns:a16="http://schemas.microsoft.com/office/drawing/2014/main" id="{F328BF12-D453-4183-0DF2-9A6E3474C5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595" y="2968843"/>
            <a:ext cx="2751536" cy="3668715"/>
          </a:xfrm>
          <a:prstGeom prst="rect">
            <a:avLst/>
          </a:prstGeom>
        </p:spPr>
      </p:pic>
      <p:pic>
        <p:nvPicPr>
          <p:cNvPr id="58" name="図 57">
            <a:extLst>
              <a:ext uri="{FF2B5EF4-FFF2-40B4-BE49-F238E27FC236}">
                <a16:creationId xmlns:a16="http://schemas.microsoft.com/office/drawing/2014/main" id="{54DBDACC-DBE8-3363-DFA5-A5E40839D339}"/>
              </a:ext>
            </a:extLst>
          </p:cNvPr>
          <p:cNvPicPr>
            <a:picLocks noChangeAspect="1"/>
          </p:cNvPicPr>
          <p:nvPr/>
        </p:nvPicPr>
        <p:blipFill>
          <a:blip r:embed="rId11" cstate="print">
            <a:extLst>
              <a:ext uri="{28A0092B-C50C-407E-A947-70E740481C1C}">
                <a14:useLocalDpi xmlns:a14="http://schemas.microsoft.com/office/drawing/2010/main" val="0"/>
              </a:ext>
            </a:extLst>
          </a:blip>
          <a:srcRect l="-11" t="-2815" r="4187" b="20991"/>
          <a:stretch>
            <a:fillRect/>
          </a:stretch>
        </p:blipFill>
        <p:spPr>
          <a:xfrm>
            <a:off x="3975133" y="2542192"/>
            <a:ext cx="4560858" cy="2920897"/>
          </a:xfrm>
          <a:prstGeom prst="rect">
            <a:avLst/>
          </a:prstGeom>
        </p:spPr>
      </p:pic>
      <p:pic>
        <p:nvPicPr>
          <p:cNvPr id="60" name="図 59">
            <a:extLst>
              <a:ext uri="{FF2B5EF4-FFF2-40B4-BE49-F238E27FC236}">
                <a16:creationId xmlns:a16="http://schemas.microsoft.com/office/drawing/2014/main" id="{DA8EE4B3-80EC-48D4-2751-0036FCA880F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3579" y="3957241"/>
            <a:ext cx="3819746" cy="2864810"/>
          </a:xfrm>
          <a:prstGeom prst="rect">
            <a:avLst/>
          </a:prstGeom>
        </p:spPr>
      </p:pic>
      <p:pic>
        <p:nvPicPr>
          <p:cNvPr id="62" name="図 61">
            <a:extLst>
              <a:ext uri="{FF2B5EF4-FFF2-40B4-BE49-F238E27FC236}">
                <a16:creationId xmlns:a16="http://schemas.microsoft.com/office/drawing/2014/main" id="{E96C1401-B07B-E2E2-2A88-48779328D0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47942" y="2775756"/>
            <a:ext cx="3378813" cy="2534109"/>
          </a:xfrm>
          <a:prstGeom prst="rect">
            <a:avLst/>
          </a:prstGeom>
        </p:spPr>
      </p:pic>
      <p:sp>
        <p:nvSpPr>
          <p:cNvPr id="63" name="TextBox 31">
            <a:extLst>
              <a:ext uri="{FF2B5EF4-FFF2-40B4-BE49-F238E27FC236}">
                <a16:creationId xmlns:a16="http://schemas.microsoft.com/office/drawing/2014/main" id="{236FC2C6-9E88-A557-6684-D945EEDCE49D}"/>
              </a:ext>
            </a:extLst>
          </p:cNvPr>
          <p:cNvSpPr txBox="1"/>
          <p:nvPr/>
        </p:nvSpPr>
        <p:spPr>
          <a:xfrm>
            <a:off x="385517" y="1999655"/>
            <a:ext cx="4091279" cy="339901"/>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（りんごって固い</a:t>
            </a:r>
            <a:r>
              <a:rPr lang="en-US" altLang="ja-JP" sz="2000" dirty="0">
                <a:solidFill>
                  <a:srgbClr val="0C4875"/>
                </a:solidFill>
                <a:latin typeface="Rounded M+"/>
                <a:ea typeface="Rounded M+"/>
                <a:cs typeface="Rounded M+"/>
                <a:sym typeface="Rounded M+"/>
              </a:rPr>
              <a:t>…</a:t>
            </a:r>
            <a:r>
              <a:rPr lang="ja-JP" altLang="en-US" sz="2000" dirty="0">
                <a:solidFill>
                  <a:srgbClr val="0C4875"/>
                </a:solidFill>
                <a:latin typeface="Rounded M+"/>
                <a:ea typeface="Rounded M+"/>
                <a:cs typeface="Rounded M+"/>
                <a:sym typeface="Rounded M+"/>
              </a:rPr>
              <a:t>）</a:t>
            </a:r>
            <a:endParaRPr lang="en-US" sz="2000" dirty="0">
              <a:solidFill>
                <a:srgbClr val="0C4875"/>
              </a:solidFill>
              <a:latin typeface="Rounded M+"/>
              <a:ea typeface="Rounded M+"/>
              <a:cs typeface="Rounded M+"/>
              <a:sym typeface="Rounded 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3" name="Group 3"/>
          <p:cNvGrpSpPr/>
          <p:nvPr/>
        </p:nvGrpSpPr>
        <p:grpSpPr>
          <a:xfrm rot="5400000">
            <a:off x="4780" y="1242425"/>
            <a:ext cx="685474" cy="695034"/>
            <a:chOff x="0" y="0"/>
            <a:chExt cx="801621" cy="812800"/>
          </a:xfrm>
        </p:grpSpPr>
        <p:sp>
          <p:nvSpPr>
            <p:cNvPr id="4" name="Freeform 4"/>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7" name="Freeform 7"/>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6"/>
          <p:cNvGrpSpPr/>
          <p:nvPr/>
        </p:nvGrpSpPr>
        <p:grpSpPr>
          <a:xfrm>
            <a:off x="692320" y="2066071"/>
            <a:ext cx="3364175" cy="1528030"/>
            <a:chOff x="0" y="0"/>
            <a:chExt cx="1054674" cy="647700"/>
          </a:xfrm>
        </p:grpSpPr>
        <p:sp>
          <p:nvSpPr>
            <p:cNvPr id="17" name="Freeform 17"/>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18" name="TextBox 18"/>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19" name="Group 19"/>
          <p:cNvGrpSpPr/>
          <p:nvPr/>
        </p:nvGrpSpPr>
        <p:grpSpPr>
          <a:xfrm rot="10724376">
            <a:off x="4385271" y="5278494"/>
            <a:ext cx="4429466" cy="1811992"/>
            <a:chOff x="0" y="0"/>
            <a:chExt cx="1561638" cy="647700"/>
          </a:xfrm>
        </p:grpSpPr>
        <p:sp>
          <p:nvSpPr>
            <p:cNvPr id="20" name="Freeform 20"/>
            <p:cNvSpPr/>
            <p:nvPr/>
          </p:nvSpPr>
          <p:spPr>
            <a:xfrm>
              <a:off x="0" y="0"/>
              <a:ext cx="1561649" cy="647700"/>
            </a:xfrm>
            <a:custGeom>
              <a:avLst/>
              <a:gdLst/>
              <a:ahLst/>
              <a:cxnLst/>
              <a:rect l="l" t="t" r="r" b="b"/>
              <a:pathLst>
                <a:path w="1561649" h="647700">
                  <a:moveTo>
                    <a:pt x="1266452" y="0"/>
                  </a:moveTo>
                  <a:lnTo>
                    <a:pt x="282407" y="0"/>
                  </a:lnTo>
                  <a:cubicBezTo>
                    <a:pt x="126426" y="0"/>
                    <a:pt x="0" y="123512"/>
                    <a:pt x="0" y="241300"/>
                  </a:cubicBezTo>
                  <a:cubicBezTo>
                    <a:pt x="0" y="322669"/>
                    <a:pt x="66279" y="417810"/>
                    <a:pt x="162037" y="461951"/>
                  </a:cubicBezTo>
                  <a:lnTo>
                    <a:pt x="162037" y="647700"/>
                  </a:lnTo>
                  <a:lnTo>
                    <a:pt x="353844" y="488232"/>
                  </a:lnTo>
                  <a:lnTo>
                    <a:pt x="1266452" y="488232"/>
                  </a:lnTo>
                  <a:cubicBezTo>
                    <a:pt x="1435200" y="488232"/>
                    <a:pt x="1561638" y="364720"/>
                    <a:pt x="1561638" y="241300"/>
                  </a:cubicBezTo>
                  <a:cubicBezTo>
                    <a:pt x="1561649" y="123512"/>
                    <a:pt x="1435200" y="0"/>
                    <a:pt x="1266452" y="0"/>
                  </a:cubicBezTo>
                  <a:close/>
                </a:path>
              </a:pathLst>
            </a:custGeom>
            <a:solidFill>
              <a:srgbClr val="C8EFED"/>
            </a:solidFill>
          </p:spPr>
        </p:sp>
        <p:sp>
          <p:nvSpPr>
            <p:cNvPr id="21" name="TextBox 21"/>
            <p:cNvSpPr txBox="1"/>
            <p:nvPr/>
          </p:nvSpPr>
          <p:spPr>
            <a:xfrm>
              <a:off x="0" y="-85725"/>
              <a:ext cx="1561638" cy="542925"/>
            </a:xfrm>
            <a:prstGeom prst="rect">
              <a:avLst/>
            </a:prstGeom>
          </p:spPr>
          <p:txBody>
            <a:bodyPr lIns="50800" tIns="50800" rIns="50800" bIns="50800" rtlCol="0" anchor="ctr"/>
            <a:lstStyle/>
            <a:p>
              <a:pPr algn="ctr">
                <a:lnSpc>
                  <a:spcPts val="4000"/>
                </a:lnSpc>
              </a:pPr>
              <a:endParaRPr/>
            </a:p>
          </p:txBody>
        </p:sp>
      </p:grpSp>
      <p:grpSp>
        <p:nvGrpSpPr>
          <p:cNvPr id="22" name="Group 22"/>
          <p:cNvGrpSpPr/>
          <p:nvPr/>
        </p:nvGrpSpPr>
        <p:grpSpPr>
          <a:xfrm rot="10724376">
            <a:off x="13286751" y="4859196"/>
            <a:ext cx="3364175" cy="2066018"/>
            <a:chOff x="0" y="0"/>
            <a:chExt cx="1054674" cy="647700"/>
          </a:xfrm>
        </p:grpSpPr>
        <p:sp>
          <p:nvSpPr>
            <p:cNvPr id="23" name="Freeform 23"/>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24" name="TextBox 24"/>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25" name="Group 25"/>
          <p:cNvGrpSpPr/>
          <p:nvPr/>
        </p:nvGrpSpPr>
        <p:grpSpPr>
          <a:xfrm>
            <a:off x="8839406" y="2433143"/>
            <a:ext cx="3504994" cy="1402094"/>
            <a:chOff x="0" y="0"/>
            <a:chExt cx="1372720" cy="647700"/>
          </a:xfrm>
        </p:grpSpPr>
        <p:sp>
          <p:nvSpPr>
            <p:cNvPr id="26" name="Freeform 26"/>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sp>
        <p:sp>
          <p:nvSpPr>
            <p:cNvPr id="27" name="TextBox 27"/>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28" name="Freeform 28"/>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TextBox 29"/>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活動中の子どもの姿・声、子ども同士や保育者との関わり</a:t>
            </a:r>
          </a:p>
        </p:txBody>
      </p:sp>
      <p:sp>
        <p:nvSpPr>
          <p:cNvPr id="30" name="TextBox 30"/>
          <p:cNvSpPr txBox="1"/>
          <p:nvPr/>
        </p:nvSpPr>
        <p:spPr>
          <a:xfrm>
            <a:off x="740453" y="2379590"/>
            <a:ext cx="3364175" cy="698974"/>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保育者「これはなに？」</a:t>
            </a:r>
            <a:endParaRPr lang="en-US" altLang="ja-JP" sz="2000" dirty="0">
              <a:solidFill>
                <a:srgbClr val="0C4875"/>
              </a:solidFill>
              <a:latin typeface="Rounded M+"/>
              <a:ea typeface="Rounded M+"/>
              <a:cs typeface="Rounded M+"/>
              <a:sym typeface="Rounded M+"/>
            </a:endParaRPr>
          </a:p>
          <a:p>
            <a:pPr algn="ctr">
              <a:lnSpc>
                <a:spcPts val="2800"/>
              </a:lnSpc>
            </a:pPr>
            <a:r>
              <a:rPr lang="ja-JP" altLang="en-US" sz="2000" dirty="0">
                <a:solidFill>
                  <a:srgbClr val="0C4875"/>
                </a:solidFill>
                <a:latin typeface="Rounded M+"/>
                <a:ea typeface="Rounded M+"/>
                <a:cs typeface="Rounded M+"/>
                <a:sym typeface="Rounded M+"/>
              </a:rPr>
              <a:t>子ども「みかん！」</a:t>
            </a:r>
            <a:endParaRPr lang="en-US" sz="2000" dirty="0">
              <a:solidFill>
                <a:srgbClr val="0C4875"/>
              </a:solidFill>
              <a:latin typeface="Rounded M+"/>
              <a:ea typeface="Rounded M+"/>
              <a:cs typeface="Rounded M+"/>
              <a:sym typeface="Rounded M+"/>
            </a:endParaRPr>
          </a:p>
        </p:txBody>
      </p:sp>
      <p:sp>
        <p:nvSpPr>
          <p:cNvPr id="31" name="TextBox 31"/>
          <p:cNvSpPr txBox="1"/>
          <p:nvPr/>
        </p:nvSpPr>
        <p:spPr>
          <a:xfrm>
            <a:off x="4387018" y="6077964"/>
            <a:ext cx="4447112" cy="698974"/>
          </a:xfrm>
          <a:prstGeom prst="rect">
            <a:avLst/>
          </a:prstGeom>
        </p:spPr>
        <p:txBody>
          <a:bodyPr wrap="square"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保育者「乾燥させたらどんな匂い？」</a:t>
            </a:r>
            <a:endParaRPr lang="en-US" altLang="ja-JP" sz="2000" dirty="0">
              <a:solidFill>
                <a:srgbClr val="0C4875"/>
              </a:solidFill>
              <a:latin typeface="Rounded M+"/>
              <a:ea typeface="Rounded M+"/>
              <a:cs typeface="Rounded M+"/>
              <a:sym typeface="Rounded M+"/>
            </a:endParaRPr>
          </a:p>
          <a:p>
            <a:pPr algn="ctr">
              <a:lnSpc>
                <a:spcPts val="2800"/>
              </a:lnSpc>
            </a:pPr>
            <a:r>
              <a:rPr lang="ja-JP" altLang="en-US" sz="2000" dirty="0">
                <a:solidFill>
                  <a:srgbClr val="0C4875"/>
                </a:solidFill>
                <a:latin typeface="Rounded M+"/>
                <a:ea typeface="Rounded M+"/>
                <a:cs typeface="Rounded M+"/>
                <a:sym typeface="Rounded M+"/>
              </a:rPr>
              <a:t>「</a:t>
            </a:r>
            <a:r>
              <a:rPr lang="en-US" altLang="ja-JP" sz="2000" dirty="0">
                <a:solidFill>
                  <a:srgbClr val="0C4875"/>
                </a:solidFill>
                <a:latin typeface="Rounded M+"/>
                <a:ea typeface="Rounded M+"/>
                <a:cs typeface="Rounded M+"/>
                <a:sym typeface="Rounded M+"/>
              </a:rPr>
              <a:t>…</a:t>
            </a:r>
            <a:r>
              <a:rPr lang="ja-JP" altLang="en-US" sz="2000" dirty="0">
                <a:solidFill>
                  <a:srgbClr val="0C4875"/>
                </a:solidFill>
                <a:latin typeface="Rounded M+"/>
                <a:ea typeface="Rounded M+"/>
                <a:cs typeface="Rounded M+"/>
                <a:sym typeface="Rounded M+"/>
              </a:rPr>
              <a:t>みかん！おいしー！」</a:t>
            </a:r>
            <a:endParaRPr lang="en-US" sz="2000" dirty="0">
              <a:solidFill>
                <a:srgbClr val="0C4875"/>
              </a:solidFill>
              <a:latin typeface="Rounded M+"/>
              <a:ea typeface="Rounded M+"/>
              <a:cs typeface="Rounded M+"/>
              <a:sym typeface="Rounded M+"/>
            </a:endParaRPr>
          </a:p>
        </p:txBody>
      </p:sp>
      <p:sp>
        <p:nvSpPr>
          <p:cNvPr id="32" name="TextBox 32"/>
          <p:cNvSpPr txBox="1"/>
          <p:nvPr/>
        </p:nvSpPr>
        <p:spPr>
          <a:xfrm>
            <a:off x="8894556" y="2764507"/>
            <a:ext cx="3556994" cy="353045"/>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ういてるー！</a:t>
            </a:r>
            <a:endParaRPr lang="en-US" sz="2100" dirty="0">
              <a:solidFill>
                <a:srgbClr val="0C4875"/>
              </a:solidFill>
              <a:latin typeface="Rounded M+"/>
              <a:ea typeface="Rounded M+"/>
              <a:cs typeface="Rounded M+"/>
              <a:sym typeface="Rounded M+"/>
            </a:endParaRPr>
          </a:p>
        </p:txBody>
      </p:sp>
      <p:sp>
        <p:nvSpPr>
          <p:cNvPr id="33" name="TextBox 33"/>
          <p:cNvSpPr txBox="1"/>
          <p:nvPr/>
        </p:nvSpPr>
        <p:spPr>
          <a:xfrm>
            <a:off x="13203747" y="6054108"/>
            <a:ext cx="3364175" cy="724942"/>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いいにおいだね</a:t>
            </a:r>
            <a:endParaRPr lang="en-US" altLang="ja-JP" sz="2100" dirty="0">
              <a:solidFill>
                <a:srgbClr val="0C4875"/>
              </a:solidFill>
              <a:latin typeface="Rounded M+"/>
              <a:ea typeface="Rounded M+"/>
              <a:cs typeface="Rounded M+"/>
              <a:sym typeface="Rounded M+"/>
            </a:endParaRPr>
          </a:p>
          <a:p>
            <a:pPr algn="ctr">
              <a:lnSpc>
                <a:spcPts val="2940"/>
              </a:lnSpc>
            </a:pPr>
            <a:endParaRPr lang="en-US" sz="2100" dirty="0">
              <a:solidFill>
                <a:srgbClr val="0C4875"/>
              </a:solidFill>
              <a:latin typeface="Rounded M+"/>
              <a:ea typeface="Rounded M+"/>
              <a:cs typeface="Rounded M+"/>
              <a:sym typeface="Rounded M+"/>
            </a:endParaRPr>
          </a:p>
        </p:txBody>
      </p:sp>
      <p:sp>
        <p:nvSpPr>
          <p:cNvPr id="34" name="TextBox 34"/>
          <p:cNvSpPr txBox="1"/>
          <p:nvPr/>
        </p:nvSpPr>
        <p:spPr>
          <a:xfrm>
            <a:off x="552779" y="7558811"/>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子どもたちの育ち</a:t>
            </a:r>
          </a:p>
        </p:txBody>
      </p:sp>
      <p:sp>
        <p:nvSpPr>
          <p:cNvPr id="35" name="TextBox 35"/>
          <p:cNvSpPr txBox="1"/>
          <p:nvPr/>
        </p:nvSpPr>
        <p:spPr>
          <a:xfrm>
            <a:off x="1109060" y="8270804"/>
            <a:ext cx="14393908" cy="1498936"/>
          </a:xfrm>
          <a:prstGeom prst="rect">
            <a:avLst/>
          </a:prstGeom>
        </p:spPr>
        <p:txBody>
          <a:bodyPr lIns="0" tIns="0" rIns="0" bIns="0" rtlCol="0" anchor="t">
            <a:spAutoFit/>
          </a:bodyPr>
          <a:lstStyle/>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　給食で出たみかんに興味を示していた為、ミカンの皮を使って足湯をすることにした。皮を乾燥させ匂いを嗅いでみると「いいにおい」「ミカンのにおい」など様々な言葉が出てきた。実際に足を入れてみると皮が揺れていたりお湯に入れるとさらに匂いが出ることに気付き、不思議そうにしていた。</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6" name="Freeform 36"/>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38"/>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Freeform 39"/>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0" name="Freeform 40"/>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43"/>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TextBox 45"/>
          <p:cNvSpPr txBox="1"/>
          <p:nvPr/>
        </p:nvSpPr>
        <p:spPr>
          <a:xfrm>
            <a:off x="16879144" y="432548"/>
            <a:ext cx="1295436" cy="290230"/>
          </a:xfrm>
          <a:prstGeom prst="rect">
            <a:avLst/>
          </a:prstGeom>
        </p:spPr>
        <p:txBody>
          <a:bodyPr lIns="0" tIns="0" rIns="0" bIns="0" rtlCol="0" anchor="t">
            <a:spAutoFit/>
          </a:bodyPr>
          <a:lstStyle/>
          <a:p>
            <a:pPr algn="ctr">
              <a:lnSpc>
                <a:spcPts val="2380"/>
              </a:lnSpc>
            </a:pPr>
            <a:r>
              <a:rPr lang="en-US" sz="1700" dirty="0" err="1">
                <a:solidFill>
                  <a:srgbClr val="000000"/>
                </a:solidFill>
                <a:latin typeface="Rounded M+"/>
                <a:ea typeface="Rounded M+"/>
                <a:cs typeface="Rounded M+"/>
                <a:sym typeface="Rounded M+"/>
              </a:rPr>
              <a:t>健康な心と体</a:t>
            </a:r>
            <a:endParaRPr lang="en-US" sz="1700" dirty="0">
              <a:solidFill>
                <a:srgbClr val="000000"/>
              </a:solidFill>
              <a:latin typeface="Rounded M+"/>
              <a:ea typeface="Rounded M+"/>
              <a:cs typeface="Rounded M+"/>
              <a:sym typeface="Rounded M+"/>
            </a:endParaRPr>
          </a:p>
        </p:txBody>
      </p:sp>
      <p:sp>
        <p:nvSpPr>
          <p:cNvPr id="46" name="TextBox 46"/>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p:cNvSpPr txBox="1"/>
          <p:nvPr/>
        </p:nvSpPr>
        <p:spPr>
          <a:xfrm>
            <a:off x="16795971" y="3413363"/>
            <a:ext cx="1422436"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道徳性と規範意識</a:t>
            </a:r>
          </a:p>
          <a:p>
            <a:pPr algn="ctr">
              <a:lnSpc>
                <a:spcPts val="1960"/>
              </a:lnSpc>
            </a:pPr>
            <a:r>
              <a:rPr lang="en-US" sz="1400">
                <a:solidFill>
                  <a:srgbClr val="000000"/>
                </a:solidFill>
                <a:latin typeface="Rounded M+"/>
                <a:ea typeface="Rounded M+"/>
                <a:cs typeface="Rounded M+"/>
                <a:sym typeface="Rounded M+"/>
              </a:rPr>
              <a:t>の芽生え</a:t>
            </a:r>
          </a:p>
        </p:txBody>
      </p:sp>
      <p:sp>
        <p:nvSpPr>
          <p:cNvPr id="49" name="TextBox 49"/>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1" name="TextBox 51"/>
          <p:cNvSpPr txBox="1"/>
          <p:nvPr/>
        </p:nvSpPr>
        <p:spPr>
          <a:xfrm>
            <a:off x="16726378" y="7414631"/>
            <a:ext cx="156162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量・図形・文字等への関心・感覚</a:t>
            </a:r>
          </a:p>
        </p:txBody>
      </p:sp>
      <p:sp>
        <p:nvSpPr>
          <p:cNvPr id="52" name="TextBox 52"/>
          <p:cNvSpPr txBox="1"/>
          <p:nvPr/>
        </p:nvSpPr>
        <p:spPr>
          <a:xfrm>
            <a:off x="16726378" y="6368949"/>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自然との関わり・生命の尊重</a:t>
            </a:r>
            <a:endParaRPr lang="en-US" sz="1400" dirty="0">
              <a:solidFill>
                <a:srgbClr val="000000"/>
              </a:solidFill>
              <a:latin typeface="Rounded M+"/>
              <a:ea typeface="Rounded M+"/>
              <a:cs typeface="Rounded M+"/>
              <a:sym typeface="Rounded M+"/>
            </a:endParaRPr>
          </a:p>
        </p:txBody>
      </p:sp>
      <p:sp>
        <p:nvSpPr>
          <p:cNvPr id="53" name="TextBox 53"/>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思考力の芽生え</a:t>
            </a:r>
          </a:p>
        </p:txBody>
      </p:sp>
      <p:sp>
        <p:nvSpPr>
          <p:cNvPr id="54" name="TextBox 54"/>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pic>
        <p:nvPicPr>
          <p:cNvPr id="56" name="図 55">
            <a:extLst>
              <a:ext uri="{FF2B5EF4-FFF2-40B4-BE49-F238E27FC236}">
                <a16:creationId xmlns:a16="http://schemas.microsoft.com/office/drawing/2014/main" id="{65B529DE-7BAB-736E-45BA-06C1A4AC09A6}"/>
              </a:ext>
            </a:extLst>
          </p:cNvPr>
          <p:cNvPicPr>
            <a:picLocks noChangeAspect="1"/>
          </p:cNvPicPr>
          <p:nvPr/>
        </p:nvPicPr>
        <p:blipFill>
          <a:blip r:embed="rId9" cstate="print">
            <a:extLst>
              <a:ext uri="{28A0092B-C50C-407E-A947-70E740481C1C}">
                <a14:useLocalDpi xmlns:a14="http://schemas.microsoft.com/office/drawing/2010/main" val="0"/>
              </a:ext>
            </a:extLst>
          </a:blip>
          <a:srcRect r="11493"/>
          <a:stretch>
            <a:fillRect/>
          </a:stretch>
        </p:blipFill>
        <p:spPr>
          <a:xfrm>
            <a:off x="270873" y="3977968"/>
            <a:ext cx="3989653" cy="3063584"/>
          </a:xfrm>
          <a:prstGeom prst="rect">
            <a:avLst/>
          </a:prstGeom>
        </p:spPr>
      </p:pic>
      <p:pic>
        <p:nvPicPr>
          <p:cNvPr id="58" name="図 57">
            <a:extLst>
              <a:ext uri="{FF2B5EF4-FFF2-40B4-BE49-F238E27FC236}">
                <a16:creationId xmlns:a16="http://schemas.microsoft.com/office/drawing/2014/main" id="{E4AEB0D3-FBC7-5211-994C-7A320BEF10CA}"/>
              </a:ext>
            </a:extLst>
          </p:cNvPr>
          <p:cNvPicPr>
            <a:picLocks noChangeAspect="1"/>
          </p:cNvPicPr>
          <p:nvPr/>
        </p:nvPicPr>
        <p:blipFill>
          <a:blip r:embed="rId10" cstate="print">
            <a:extLst>
              <a:ext uri="{28A0092B-C50C-407E-A947-70E740481C1C}">
                <a14:useLocalDpi xmlns:a14="http://schemas.microsoft.com/office/drawing/2010/main" val="0"/>
              </a:ext>
            </a:extLst>
          </a:blip>
          <a:srcRect l="18030"/>
          <a:stretch>
            <a:fillRect/>
          </a:stretch>
        </p:blipFill>
        <p:spPr>
          <a:xfrm>
            <a:off x="4685046" y="1782101"/>
            <a:ext cx="3817727" cy="3493115"/>
          </a:xfrm>
          <a:prstGeom prst="rect">
            <a:avLst/>
          </a:prstGeom>
        </p:spPr>
      </p:pic>
      <p:pic>
        <p:nvPicPr>
          <p:cNvPr id="60" name="図 59">
            <a:extLst>
              <a:ext uri="{FF2B5EF4-FFF2-40B4-BE49-F238E27FC236}">
                <a16:creationId xmlns:a16="http://schemas.microsoft.com/office/drawing/2014/main" id="{91E69F76-86D4-15F8-8DFA-53550391388D}"/>
              </a:ext>
            </a:extLst>
          </p:cNvPr>
          <p:cNvPicPr>
            <a:picLocks noChangeAspect="1"/>
          </p:cNvPicPr>
          <p:nvPr/>
        </p:nvPicPr>
        <p:blipFill>
          <a:blip r:embed="rId11" cstate="print">
            <a:extLst>
              <a:ext uri="{28A0092B-C50C-407E-A947-70E740481C1C}">
                <a14:useLocalDpi xmlns:a14="http://schemas.microsoft.com/office/drawing/2010/main" val="0"/>
              </a:ext>
            </a:extLst>
          </a:blip>
          <a:srcRect t="14966"/>
          <a:stretch>
            <a:fillRect/>
          </a:stretch>
        </p:blipFill>
        <p:spPr>
          <a:xfrm>
            <a:off x="8779057" y="4477760"/>
            <a:ext cx="4435662" cy="2828889"/>
          </a:xfrm>
          <a:prstGeom prst="rect">
            <a:avLst/>
          </a:prstGeom>
        </p:spPr>
      </p:pic>
      <p:pic>
        <p:nvPicPr>
          <p:cNvPr id="62" name="図 61">
            <a:extLst>
              <a:ext uri="{FF2B5EF4-FFF2-40B4-BE49-F238E27FC236}">
                <a16:creationId xmlns:a16="http://schemas.microsoft.com/office/drawing/2014/main" id="{2DDDF76E-A59F-01E5-5404-DF190D2BD5E6}"/>
              </a:ext>
            </a:extLst>
          </p:cNvPr>
          <p:cNvPicPr>
            <a:picLocks noChangeAspect="1"/>
          </p:cNvPicPr>
          <p:nvPr/>
        </p:nvPicPr>
        <p:blipFill>
          <a:blip r:embed="rId12" cstate="print">
            <a:extLst>
              <a:ext uri="{28A0092B-C50C-407E-A947-70E740481C1C}">
                <a14:useLocalDpi xmlns:a14="http://schemas.microsoft.com/office/drawing/2010/main" val="0"/>
              </a:ext>
            </a:extLst>
          </a:blip>
          <a:srcRect l="28007"/>
          <a:stretch>
            <a:fillRect/>
          </a:stretch>
        </p:blipFill>
        <p:spPr>
          <a:xfrm>
            <a:off x="13487400" y="1564498"/>
            <a:ext cx="2983788" cy="2632109"/>
          </a:xfrm>
          <a:prstGeom prst="rect">
            <a:avLst/>
          </a:prstGeom>
        </p:spPr>
      </p:pic>
      <p:sp>
        <p:nvSpPr>
          <p:cNvPr id="63" name="楕円 62">
            <a:extLst>
              <a:ext uri="{FF2B5EF4-FFF2-40B4-BE49-F238E27FC236}">
                <a16:creationId xmlns:a16="http://schemas.microsoft.com/office/drawing/2014/main" id="{1B100701-CD1C-CBDD-2501-909AEDB5F2DF}"/>
              </a:ext>
            </a:extLst>
          </p:cNvPr>
          <p:cNvSpPr/>
          <p:nvPr/>
        </p:nvSpPr>
        <p:spPr>
          <a:xfrm>
            <a:off x="10967286" y="4937684"/>
            <a:ext cx="696543" cy="6021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905C-C0D8-2E56-ABC0-953DED830B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D5D2E3-67C8-29DB-B9D0-ABBC067EDF05}"/>
              </a:ext>
            </a:extLst>
          </p:cNvPr>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3" name="Group 3">
            <a:extLst>
              <a:ext uri="{FF2B5EF4-FFF2-40B4-BE49-F238E27FC236}">
                <a16:creationId xmlns:a16="http://schemas.microsoft.com/office/drawing/2014/main" id="{CCF41D8D-6187-3618-0EFB-7EBAD96DBA3F}"/>
              </a:ext>
            </a:extLst>
          </p:cNvPr>
          <p:cNvGrpSpPr/>
          <p:nvPr/>
        </p:nvGrpSpPr>
        <p:grpSpPr>
          <a:xfrm rot="5400000">
            <a:off x="4780" y="1242425"/>
            <a:ext cx="685474" cy="695034"/>
            <a:chOff x="0" y="0"/>
            <a:chExt cx="801621" cy="812800"/>
          </a:xfrm>
        </p:grpSpPr>
        <p:sp>
          <p:nvSpPr>
            <p:cNvPr id="4" name="Freeform 4">
              <a:extLst>
                <a:ext uri="{FF2B5EF4-FFF2-40B4-BE49-F238E27FC236}">
                  <a16:creationId xmlns:a16="http://schemas.microsoft.com/office/drawing/2014/main" id="{69DE491A-0002-82F2-BC23-4BB6D71004E2}"/>
                </a:ext>
              </a:extLst>
            </p:cNvPr>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a:extLst>
                <a:ext uri="{FF2B5EF4-FFF2-40B4-BE49-F238E27FC236}">
                  <a16:creationId xmlns:a16="http://schemas.microsoft.com/office/drawing/2014/main" id="{6FE4B83F-FA3B-83F6-43E3-A93E688C4F61}"/>
                </a:ext>
              </a:extLst>
            </p:cNvPr>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a:extLst>
              <a:ext uri="{FF2B5EF4-FFF2-40B4-BE49-F238E27FC236}">
                <a16:creationId xmlns:a16="http://schemas.microsoft.com/office/drawing/2014/main" id="{90CA6B0C-BA8D-3953-5B8B-76B2B2A42492}"/>
              </a:ext>
            </a:extLst>
          </p:cNvPr>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txBody>
          <a:bodyPr/>
          <a:lstStyle/>
          <a:p>
            <a:endParaRPr lang="ja-JP" altLang="en-US" dirty="0"/>
          </a:p>
        </p:txBody>
      </p:sp>
      <p:sp>
        <p:nvSpPr>
          <p:cNvPr id="7" name="Freeform 7">
            <a:extLst>
              <a:ext uri="{FF2B5EF4-FFF2-40B4-BE49-F238E27FC236}">
                <a16:creationId xmlns:a16="http://schemas.microsoft.com/office/drawing/2014/main" id="{AEF5FC08-FCBA-0BC1-D98F-F3CDBB6EDBA3}"/>
              </a:ext>
            </a:extLst>
          </p:cNvPr>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6">
            <a:extLst>
              <a:ext uri="{FF2B5EF4-FFF2-40B4-BE49-F238E27FC236}">
                <a16:creationId xmlns:a16="http://schemas.microsoft.com/office/drawing/2014/main" id="{D06C274D-4B69-A952-D3AB-C628F37EA1EE}"/>
              </a:ext>
            </a:extLst>
          </p:cNvPr>
          <p:cNvGrpSpPr/>
          <p:nvPr/>
        </p:nvGrpSpPr>
        <p:grpSpPr>
          <a:xfrm>
            <a:off x="692320" y="2066071"/>
            <a:ext cx="3364175" cy="1528030"/>
            <a:chOff x="0" y="0"/>
            <a:chExt cx="1054674" cy="647700"/>
          </a:xfrm>
        </p:grpSpPr>
        <p:sp>
          <p:nvSpPr>
            <p:cNvPr id="17" name="Freeform 17">
              <a:extLst>
                <a:ext uri="{FF2B5EF4-FFF2-40B4-BE49-F238E27FC236}">
                  <a16:creationId xmlns:a16="http://schemas.microsoft.com/office/drawing/2014/main" id="{F7D5D594-2C9F-8869-6CE3-8C9991C47A00}"/>
                </a:ext>
              </a:extLst>
            </p:cNvPr>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18" name="TextBox 18">
              <a:extLst>
                <a:ext uri="{FF2B5EF4-FFF2-40B4-BE49-F238E27FC236}">
                  <a16:creationId xmlns:a16="http://schemas.microsoft.com/office/drawing/2014/main" id="{8A4D96AC-495C-9EBD-12BB-38BE002146C6}"/>
                </a:ext>
              </a:extLst>
            </p:cNvPr>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19" name="Group 19">
            <a:extLst>
              <a:ext uri="{FF2B5EF4-FFF2-40B4-BE49-F238E27FC236}">
                <a16:creationId xmlns:a16="http://schemas.microsoft.com/office/drawing/2014/main" id="{031512AD-3389-2102-8982-CF44737D8503}"/>
              </a:ext>
            </a:extLst>
          </p:cNvPr>
          <p:cNvGrpSpPr/>
          <p:nvPr/>
        </p:nvGrpSpPr>
        <p:grpSpPr>
          <a:xfrm rot="10724376">
            <a:off x="4385271" y="5278494"/>
            <a:ext cx="4429466" cy="1811992"/>
            <a:chOff x="0" y="0"/>
            <a:chExt cx="1561638" cy="647700"/>
          </a:xfrm>
        </p:grpSpPr>
        <p:sp>
          <p:nvSpPr>
            <p:cNvPr id="20" name="Freeform 20">
              <a:extLst>
                <a:ext uri="{FF2B5EF4-FFF2-40B4-BE49-F238E27FC236}">
                  <a16:creationId xmlns:a16="http://schemas.microsoft.com/office/drawing/2014/main" id="{DC7BAB09-80BE-3477-8CD1-FE50579039E2}"/>
                </a:ext>
              </a:extLst>
            </p:cNvPr>
            <p:cNvSpPr/>
            <p:nvPr/>
          </p:nvSpPr>
          <p:spPr>
            <a:xfrm>
              <a:off x="0" y="0"/>
              <a:ext cx="1561649" cy="647700"/>
            </a:xfrm>
            <a:custGeom>
              <a:avLst/>
              <a:gdLst/>
              <a:ahLst/>
              <a:cxnLst/>
              <a:rect l="l" t="t" r="r" b="b"/>
              <a:pathLst>
                <a:path w="1561649" h="647700">
                  <a:moveTo>
                    <a:pt x="1266452" y="0"/>
                  </a:moveTo>
                  <a:lnTo>
                    <a:pt x="282407" y="0"/>
                  </a:lnTo>
                  <a:cubicBezTo>
                    <a:pt x="126426" y="0"/>
                    <a:pt x="0" y="123512"/>
                    <a:pt x="0" y="241300"/>
                  </a:cubicBezTo>
                  <a:cubicBezTo>
                    <a:pt x="0" y="322669"/>
                    <a:pt x="66279" y="417810"/>
                    <a:pt x="162037" y="461951"/>
                  </a:cubicBezTo>
                  <a:lnTo>
                    <a:pt x="162037" y="647700"/>
                  </a:lnTo>
                  <a:lnTo>
                    <a:pt x="353844" y="488232"/>
                  </a:lnTo>
                  <a:lnTo>
                    <a:pt x="1266452" y="488232"/>
                  </a:lnTo>
                  <a:cubicBezTo>
                    <a:pt x="1435200" y="488232"/>
                    <a:pt x="1561638" y="364720"/>
                    <a:pt x="1561638" y="241300"/>
                  </a:cubicBezTo>
                  <a:cubicBezTo>
                    <a:pt x="1561649" y="123512"/>
                    <a:pt x="1435200" y="0"/>
                    <a:pt x="1266452" y="0"/>
                  </a:cubicBezTo>
                  <a:close/>
                </a:path>
              </a:pathLst>
            </a:custGeom>
            <a:solidFill>
              <a:srgbClr val="C8EFED"/>
            </a:solidFill>
          </p:spPr>
          <p:txBody>
            <a:bodyPr/>
            <a:lstStyle/>
            <a:p>
              <a:endParaRPr lang="ja-JP" altLang="en-US" dirty="0"/>
            </a:p>
          </p:txBody>
        </p:sp>
        <p:sp>
          <p:nvSpPr>
            <p:cNvPr id="21" name="TextBox 21">
              <a:extLst>
                <a:ext uri="{FF2B5EF4-FFF2-40B4-BE49-F238E27FC236}">
                  <a16:creationId xmlns:a16="http://schemas.microsoft.com/office/drawing/2014/main" id="{31903293-EBE8-D3BA-93B2-65DEA93DC0F1}"/>
                </a:ext>
              </a:extLst>
            </p:cNvPr>
            <p:cNvSpPr txBox="1"/>
            <p:nvPr/>
          </p:nvSpPr>
          <p:spPr>
            <a:xfrm>
              <a:off x="0" y="-85725"/>
              <a:ext cx="1561638" cy="542925"/>
            </a:xfrm>
            <a:prstGeom prst="rect">
              <a:avLst/>
            </a:prstGeom>
          </p:spPr>
          <p:txBody>
            <a:bodyPr lIns="50800" tIns="50800" rIns="50800" bIns="50800" rtlCol="0" anchor="ctr"/>
            <a:lstStyle/>
            <a:p>
              <a:pPr algn="ctr">
                <a:lnSpc>
                  <a:spcPts val="4000"/>
                </a:lnSpc>
              </a:pPr>
              <a:endParaRPr/>
            </a:p>
          </p:txBody>
        </p:sp>
      </p:grpSp>
      <p:grpSp>
        <p:nvGrpSpPr>
          <p:cNvPr id="22" name="Group 22">
            <a:extLst>
              <a:ext uri="{FF2B5EF4-FFF2-40B4-BE49-F238E27FC236}">
                <a16:creationId xmlns:a16="http://schemas.microsoft.com/office/drawing/2014/main" id="{582C69A9-719C-6A37-5175-0DA8749C74A1}"/>
              </a:ext>
            </a:extLst>
          </p:cNvPr>
          <p:cNvGrpSpPr/>
          <p:nvPr/>
        </p:nvGrpSpPr>
        <p:grpSpPr>
          <a:xfrm rot="10724376">
            <a:off x="13286751" y="4859196"/>
            <a:ext cx="3364175" cy="2066018"/>
            <a:chOff x="0" y="0"/>
            <a:chExt cx="1054674" cy="647700"/>
          </a:xfrm>
        </p:grpSpPr>
        <p:sp>
          <p:nvSpPr>
            <p:cNvPr id="23" name="Freeform 23">
              <a:extLst>
                <a:ext uri="{FF2B5EF4-FFF2-40B4-BE49-F238E27FC236}">
                  <a16:creationId xmlns:a16="http://schemas.microsoft.com/office/drawing/2014/main" id="{579BCE6B-F44A-BFFF-066C-CB7502BE1002}"/>
                </a:ext>
              </a:extLst>
            </p:cNvPr>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24" name="TextBox 24">
              <a:extLst>
                <a:ext uri="{FF2B5EF4-FFF2-40B4-BE49-F238E27FC236}">
                  <a16:creationId xmlns:a16="http://schemas.microsoft.com/office/drawing/2014/main" id="{BEF275C1-BD63-6373-1696-E1D2943E1609}"/>
                </a:ext>
              </a:extLst>
            </p:cNvPr>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25" name="Group 25">
            <a:extLst>
              <a:ext uri="{FF2B5EF4-FFF2-40B4-BE49-F238E27FC236}">
                <a16:creationId xmlns:a16="http://schemas.microsoft.com/office/drawing/2014/main" id="{A0E50593-1A2D-02B3-7713-0A7ED45D8391}"/>
              </a:ext>
            </a:extLst>
          </p:cNvPr>
          <p:cNvGrpSpPr/>
          <p:nvPr/>
        </p:nvGrpSpPr>
        <p:grpSpPr>
          <a:xfrm>
            <a:off x="8839406" y="2433143"/>
            <a:ext cx="3504994" cy="1402094"/>
            <a:chOff x="0" y="0"/>
            <a:chExt cx="1372720" cy="647700"/>
          </a:xfrm>
        </p:grpSpPr>
        <p:sp>
          <p:nvSpPr>
            <p:cNvPr id="26" name="Freeform 26">
              <a:extLst>
                <a:ext uri="{FF2B5EF4-FFF2-40B4-BE49-F238E27FC236}">
                  <a16:creationId xmlns:a16="http://schemas.microsoft.com/office/drawing/2014/main" id="{083F8C9C-B89C-4066-A23B-96F561E1E797}"/>
                </a:ext>
              </a:extLst>
            </p:cNvPr>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txBody>
            <a:bodyPr/>
            <a:lstStyle/>
            <a:p>
              <a:endParaRPr lang="ja-JP" altLang="en-US" dirty="0"/>
            </a:p>
          </p:txBody>
        </p:sp>
        <p:sp>
          <p:nvSpPr>
            <p:cNvPr id="27" name="TextBox 27">
              <a:extLst>
                <a:ext uri="{FF2B5EF4-FFF2-40B4-BE49-F238E27FC236}">
                  <a16:creationId xmlns:a16="http://schemas.microsoft.com/office/drawing/2014/main" id="{B2EA21CA-F31D-D768-28A8-0DAAC7C160BB}"/>
                </a:ext>
              </a:extLst>
            </p:cNvPr>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28" name="Freeform 28">
            <a:extLst>
              <a:ext uri="{FF2B5EF4-FFF2-40B4-BE49-F238E27FC236}">
                <a16:creationId xmlns:a16="http://schemas.microsoft.com/office/drawing/2014/main" id="{6D8BB91E-E624-355A-AEA3-3F4F8AF031F1}"/>
              </a:ext>
            </a:extLst>
          </p:cNvPr>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TextBox 29">
            <a:extLst>
              <a:ext uri="{FF2B5EF4-FFF2-40B4-BE49-F238E27FC236}">
                <a16:creationId xmlns:a16="http://schemas.microsoft.com/office/drawing/2014/main" id="{E1DA47BE-006B-73A6-3EFD-70A6637DBD16}"/>
              </a:ext>
            </a:extLst>
          </p:cNvPr>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活動中の子どもの姿・声、子ども同士や保育者との関わり</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0" name="TextBox 30">
            <a:extLst>
              <a:ext uri="{FF2B5EF4-FFF2-40B4-BE49-F238E27FC236}">
                <a16:creationId xmlns:a16="http://schemas.microsoft.com/office/drawing/2014/main" id="{2204F285-EE8A-3CFA-A06E-CF34D79445FD}"/>
              </a:ext>
            </a:extLst>
          </p:cNvPr>
          <p:cNvSpPr txBox="1"/>
          <p:nvPr/>
        </p:nvSpPr>
        <p:spPr>
          <a:xfrm>
            <a:off x="740453" y="2379590"/>
            <a:ext cx="3364175" cy="3571555"/>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いらっしゃいませー！</a:t>
            </a: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endParaRPr lang="en-US" sz="2000" dirty="0">
              <a:solidFill>
                <a:srgbClr val="0C4875"/>
              </a:solidFill>
              <a:latin typeface="Rounded M+"/>
              <a:ea typeface="Rounded M+"/>
              <a:cs typeface="Rounded M+"/>
              <a:sym typeface="Rounded M+"/>
            </a:endParaRPr>
          </a:p>
          <a:p>
            <a:pPr algn="ctr">
              <a:lnSpc>
                <a:spcPts val="2800"/>
              </a:lnSpc>
            </a:pPr>
            <a:r>
              <a:rPr lang="en-US" sz="2000" dirty="0">
                <a:solidFill>
                  <a:srgbClr val="0C4875"/>
                </a:solidFill>
                <a:latin typeface="Rounded M+"/>
                <a:ea typeface="Rounded M+"/>
                <a:cs typeface="Rounded M+"/>
                <a:sym typeface="Rounded M+"/>
              </a:rPr>
              <a:t>	</a:t>
            </a:r>
          </a:p>
        </p:txBody>
      </p:sp>
      <p:sp>
        <p:nvSpPr>
          <p:cNvPr id="31" name="TextBox 31">
            <a:extLst>
              <a:ext uri="{FF2B5EF4-FFF2-40B4-BE49-F238E27FC236}">
                <a16:creationId xmlns:a16="http://schemas.microsoft.com/office/drawing/2014/main" id="{C715EA51-196C-E41D-F571-0FB83ACE2A81}"/>
              </a:ext>
            </a:extLst>
          </p:cNvPr>
          <p:cNvSpPr txBox="1"/>
          <p:nvPr/>
        </p:nvSpPr>
        <p:spPr>
          <a:xfrm>
            <a:off x="4387018" y="6077964"/>
            <a:ext cx="4447112" cy="339901"/>
          </a:xfrm>
          <a:prstGeom prst="rect">
            <a:avLst/>
          </a:prstGeom>
        </p:spPr>
        <p:txBody>
          <a:bodyPr wrap="square"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なにをつくろうかな</a:t>
            </a:r>
            <a:endParaRPr lang="en-US" sz="2000" dirty="0">
              <a:solidFill>
                <a:srgbClr val="0C4875"/>
              </a:solidFill>
              <a:latin typeface="Rounded M+"/>
              <a:ea typeface="Rounded M+"/>
              <a:cs typeface="Rounded M+"/>
              <a:sym typeface="Rounded M+"/>
            </a:endParaRPr>
          </a:p>
        </p:txBody>
      </p:sp>
      <p:sp>
        <p:nvSpPr>
          <p:cNvPr id="32" name="TextBox 32">
            <a:extLst>
              <a:ext uri="{FF2B5EF4-FFF2-40B4-BE49-F238E27FC236}">
                <a16:creationId xmlns:a16="http://schemas.microsoft.com/office/drawing/2014/main" id="{B51960F3-C23D-3780-423B-345CD308A7E2}"/>
              </a:ext>
            </a:extLst>
          </p:cNvPr>
          <p:cNvSpPr txBox="1"/>
          <p:nvPr/>
        </p:nvSpPr>
        <p:spPr>
          <a:xfrm>
            <a:off x="8894556" y="2764507"/>
            <a:ext cx="3556994" cy="353045"/>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いただきます！</a:t>
            </a:r>
            <a:endParaRPr lang="en-US" sz="2100" dirty="0">
              <a:solidFill>
                <a:srgbClr val="0C4875"/>
              </a:solidFill>
              <a:latin typeface="Rounded M+"/>
              <a:ea typeface="Rounded M+"/>
              <a:cs typeface="Rounded M+"/>
              <a:sym typeface="Rounded M+"/>
            </a:endParaRPr>
          </a:p>
        </p:txBody>
      </p:sp>
      <p:sp>
        <p:nvSpPr>
          <p:cNvPr id="33" name="TextBox 33">
            <a:extLst>
              <a:ext uri="{FF2B5EF4-FFF2-40B4-BE49-F238E27FC236}">
                <a16:creationId xmlns:a16="http://schemas.microsoft.com/office/drawing/2014/main" id="{D19EDB2A-94A1-8F23-4A30-F3C031821C10}"/>
              </a:ext>
            </a:extLst>
          </p:cNvPr>
          <p:cNvSpPr txBox="1"/>
          <p:nvPr/>
        </p:nvSpPr>
        <p:spPr>
          <a:xfrm>
            <a:off x="13321312" y="5801652"/>
            <a:ext cx="3364175" cy="353045"/>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ジュースをつくろう！</a:t>
            </a:r>
            <a:endParaRPr lang="en-US" sz="2100" dirty="0">
              <a:solidFill>
                <a:srgbClr val="0C4875"/>
              </a:solidFill>
              <a:latin typeface="Rounded M+"/>
              <a:ea typeface="Rounded M+"/>
              <a:cs typeface="Rounded M+"/>
              <a:sym typeface="Rounded M+"/>
            </a:endParaRPr>
          </a:p>
        </p:txBody>
      </p:sp>
      <p:sp>
        <p:nvSpPr>
          <p:cNvPr id="34" name="TextBox 34">
            <a:extLst>
              <a:ext uri="{FF2B5EF4-FFF2-40B4-BE49-F238E27FC236}">
                <a16:creationId xmlns:a16="http://schemas.microsoft.com/office/drawing/2014/main" id="{DF636F58-22D3-ACF3-7233-D9B392F117D1}"/>
              </a:ext>
            </a:extLst>
          </p:cNvPr>
          <p:cNvSpPr txBox="1"/>
          <p:nvPr/>
        </p:nvSpPr>
        <p:spPr>
          <a:xfrm>
            <a:off x="552779" y="7558811"/>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子どもたちの育ち</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5" name="TextBox 35">
            <a:extLst>
              <a:ext uri="{FF2B5EF4-FFF2-40B4-BE49-F238E27FC236}">
                <a16:creationId xmlns:a16="http://schemas.microsoft.com/office/drawing/2014/main" id="{BAE45DA0-8A5F-0F37-62E4-42BDEA9F2C5A}"/>
              </a:ext>
            </a:extLst>
          </p:cNvPr>
          <p:cNvSpPr txBox="1"/>
          <p:nvPr/>
        </p:nvSpPr>
        <p:spPr>
          <a:xfrm>
            <a:off x="1109060" y="8270804"/>
            <a:ext cx="14393908" cy="2011897"/>
          </a:xfrm>
          <a:prstGeom prst="rect">
            <a:avLst/>
          </a:prstGeom>
        </p:spPr>
        <p:txBody>
          <a:bodyPr lIns="0" tIns="0" rIns="0" bIns="0" rtlCol="0" anchor="t">
            <a:spAutoFit/>
          </a:bodyPr>
          <a:lstStyle/>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　おままごとコーナーの遊びの中で野菜を混ぜて料理をしたり「いただきます」と食べてみようとしたりする姿が見られた。その姿からおままごと用のお皿や玩具を用意したことでご飯屋さんを開いたり、料理を盛り付けて遊ぶ姿につながった。ミキサーの玩具に果物を入れて混ぜてみる様子もあり、食具や器具の使い方にも興味を示していた。</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6" name="Freeform 36">
            <a:extLst>
              <a:ext uri="{FF2B5EF4-FFF2-40B4-BE49-F238E27FC236}">
                <a16:creationId xmlns:a16="http://schemas.microsoft.com/office/drawing/2014/main" id="{E66E2400-B01E-D961-1C94-776CD4911EC0}"/>
              </a:ext>
            </a:extLst>
          </p:cNvPr>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a:extLst>
              <a:ext uri="{FF2B5EF4-FFF2-40B4-BE49-F238E27FC236}">
                <a16:creationId xmlns:a16="http://schemas.microsoft.com/office/drawing/2014/main" id="{87993CD2-E769-F3B9-A334-8396961052BF}"/>
              </a:ext>
            </a:extLst>
          </p:cNvPr>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38">
            <a:extLst>
              <a:ext uri="{FF2B5EF4-FFF2-40B4-BE49-F238E27FC236}">
                <a16:creationId xmlns:a16="http://schemas.microsoft.com/office/drawing/2014/main" id="{F973B209-390A-1F2F-90CD-3560E1D9C92B}"/>
              </a:ext>
            </a:extLst>
          </p:cNvPr>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Freeform 39">
            <a:extLst>
              <a:ext uri="{FF2B5EF4-FFF2-40B4-BE49-F238E27FC236}">
                <a16:creationId xmlns:a16="http://schemas.microsoft.com/office/drawing/2014/main" id="{B1821BAC-A0CB-515E-D0A4-6C1D6107F67B}"/>
              </a:ext>
            </a:extLst>
          </p:cNvPr>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0" name="Freeform 40">
            <a:extLst>
              <a:ext uri="{FF2B5EF4-FFF2-40B4-BE49-F238E27FC236}">
                <a16:creationId xmlns:a16="http://schemas.microsoft.com/office/drawing/2014/main" id="{44BD67A0-2EA2-4C30-685C-1DC46DC98829}"/>
              </a:ext>
            </a:extLst>
          </p:cNvPr>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a:extLst>
              <a:ext uri="{FF2B5EF4-FFF2-40B4-BE49-F238E27FC236}">
                <a16:creationId xmlns:a16="http://schemas.microsoft.com/office/drawing/2014/main" id="{5CD50AF8-6B63-EA26-FAFD-2AD2FD431F70}"/>
              </a:ext>
            </a:extLst>
          </p:cNvPr>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a:extLst>
              <a:ext uri="{FF2B5EF4-FFF2-40B4-BE49-F238E27FC236}">
                <a16:creationId xmlns:a16="http://schemas.microsoft.com/office/drawing/2014/main" id="{724CD9D1-B90A-FEBE-5995-82A2192DAC2C}"/>
              </a:ext>
            </a:extLst>
          </p:cNvPr>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43">
            <a:extLst>
              <a:ext uri="{FF2B5EF4-FFF2-40B4-BE49-F238E27FC236}">
                <a16:creationId xmlns:a16="http://schemas.microsoft.com/office/drawing/2014/main" id="{32869D4E-6F25-80B8-2270-DC1409AD014D}"/>
              </a:ext>
            </a:extLst>
          </p:cNvPr>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a:extLst>
              <a:ext uri="{FF2B5EF4-FFF2-40B4-BE49-F238E27FC236}">
                <a16:creationId xmlns:a16="http://schemas.microsoft.com/office/drawing/2014/main" id="{64FF0565-67A8-4925-4E8F-8F8D4C340C40}"/>
              </a:ext>
            </a:extLst>
          </p:cNvPr>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TextBox 45">
            <a:extLst>
              <a:ext uri="{FF2B5EF4-FFF2-40B4-BE49-F238E27FC236}">
                <a16:creationId xmlns:a16="http://schemas.microsoft.com/office/drawing/2014/main" id="{39831146-108E-BA7F-E664-ADF8BDAA948E}"/>
              </a:ext>
            </a:extLst>
          </p:cNvPr>
          <p:cNvSpPr txBox="1"/>
          <p:nvPr/>
        </p:nvSpPr>
        <p:spPr>
          <a:xfrm>
            <a:off x="16879144" y="432548"/>
            <a:ext cx="1295436" cy="290230"/>
          </a:xfrm>
          <a:prstGeom prst="rect">
            <a:avLst/>
          </a:prstGeom>
        </p:spPr>
        <p:txBody>
          <a:bodyPr lIns="0" tIns="0" rIns="0" bIns="0" rtlCol="0" anchor="t">
            <a:spAutoFit/>
          </a:bodyPr>
          <a:lstStyle/>
          <a:p>
            <a:pPr algn="ctr">
              <a:lnSpc>
                <a:spcPts val="2380"/>
              </a:lnSpc>
            </a:pPr>
            <a:r>
              <a:rPr lang="en-US" sz="1700" dirty="0" err="1">
                <a:solidFill>
                  <a:srgbClr val="000000"/>
                </a:solidFill>
                <a:latin typeface="Rounded M+"/>
                <a:ea typeface="Rounded M+"/>
                <a:cs typeface="Rounded M+"/>
                <a:sym typeface="Rounded M+"/>
              </a:rPr>
              <a:t>健康な心と体</a:t>
            </a:r>
            <a:endParaRPr lang="en-US" sz="1700" dirty="0">
              <a:solidFill>
                <a:srgbClr val="000000"/>
              </a:solidFill>
              <a:latin typeface="Rounded M+"/>
              <a:ea typeface="Rounded M+"/>
              <a:cs typeface="Rounded M+"/>
              <a:sym typeface="Rounded M+"/>
            </a:endParaRPr>
          </a:p>
        </p:txBody>
      </p:sp>
      <p:sp>
        <p:nvSpPr>
          <p:cNvPr id="46" name="TextBox 46">
            <a:extLst>
              <a:ext uri="{FF2B5EF4-FFF2-40B4-BE49-F238E27FC236}">
                <a16:creationId xmlns:a16="http://schemas.microsoft.com/office/drawing/2014/main" id="{0D2205BA-A5A0-B99F-F6CF-1B0EE448A416}"/>
              </a:ext>
            </a:extLst>
          </p:cNvPr>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a:extLst>
              <a:ext uri="{FF2B5EF4-FFF2-40B4-BE49-F238E27FC236}">
                <a16:creationId xmlns:a16="http://schemas.microsoft.com/office/drawing/2014/main" id="{5DFFE74F-9188-966E-2414-EE6EF6F3ECFA}"/>
              </a:ext>
            </a:extLst>
          </p:cNvPr>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a:extLst>
              <a:ext uri="{FF2B5EF4-FFF2-40B4-BE49-F238E27FC236}">
                <a16:creationId xmlns:a16="http://schemas.microsoft.com/office/drawing/2014/main" id="{28E8E528-F37B-DC03-766A-D8BFF2071033}"/>
              </a:ext>
            </a:extLst>
          </p:cNvPr>
          <p:cNvSpPr txBox="1"/>
          <p:nvPr/>
        </p:nvSpPr>
        <p:spPr>
          <a:xfrm>
            <a:off x="16795971" y="3413363"/>
            <a:ext cx="1422436"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道徳性と規範意識</a:t>
            </a:r>
          </a:p>
          <a:p>
            <a:pPr algn="ctr">
              <a:lnSpc>
                <a:spcPts val="1960"/>
              </a:lnSpc>
            </a:pPr>
            <a:r>
              <a:rPr lang="en-US" sz="1400">
                <a:solidFill>
                  <a:srgbClr val="000000"/>
                </a:solidFill>
                <a:latin typeface="Rounded M+"/>
                <a:ea typeface="Rounded M+"/>
                <a:cs typeface="Rounded M+"/>
                <a:sym typeface="Rounded M+"/>
              </a:rPr>
              <a:t>の芽生え</a:t>
            </a:r>
          </a:p>
        </p:txBody>
      </p:sp>
      <p:sp>
        <p:nvSpPr>
          <p:cNvPr id="49" name="TextBox 49">
            <a:extLst>
              <a:ext uri="{FF2B5EF4-FFF2-40B4-BE49-F238E27FC236}">
                <a16:creationId xmlns:a16="http://schemas.microsoft.com/office/drawing/2014/main" id="{7020B7AF-DEFD-AC41-4D60-F781456319CC}"/>
              </a:ext>
            </a:extLst>
          </p:cNvPr>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a:extLst>
              <a:ext uri="{FF2B5EF4-FFF2-40B4-BE49-F238E27FC236}">
                <a16:creationId xmlns:a16="http://schemas.microsoft.com/office/drawing/2014/main" id="{D6B24F31-825D-62E0-A21E-F323E4D6E293}"/>
              </a:ext>
            </a:extLst>
          </p:cNvPr>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1" name="TextBox 51">
            <a:extLst>
              <a:ext uri="{FF2B5EF4-FFF2-40B4-BE49-F238E27FC236}">
                <a16:creationId xmlns:a16="http://schemas.microsoft.com/office/drawing/2014/main" id="{FECDB839-18A4-2DB4-B82B-28901476CF77}"/>
              </a:ext>
            </a:extLst>
          </p:cNvPr>
          <p:cNvSpPr txBox="1"/>
          <p:nvPr/>
        </p:nvSpPr>
        <p:spPr>
          <a:xfrm>
            <a:off x="16726378" y="7414631"/>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量・図形・文字等への関心・感覚</a:t>
            </a:r>
            <a:endParaRPr lang="en-US" sz="1400" dirty="0">
              <a:solidFill>
                <a:srgbClr val="000000"/>
              </a:solidFill>
              <a:latin typeface="Rounded M+"/>
              <a:ea typeface="Rounded M+"/>
              <a:cs typeface="Rounded M+"/>
              <a:sym typeface="Rounded M+"/>
            </a:endParaRPr>
          </a:p>
        </p:txBody>
      </p:sp>
      <p:sp>
        <p:nvSpPr>
          <p:cNvPr id="52" name="TextBox 52">
            <a:extLst>
              <a:ext uri="{FF2B5EF4-FFF2-40B4-BE49-F238E27FC236}">
                <a16:creationId xmlns:a16="http://schemas.microsoft.com/office/drawing/2014/main" id="{306443DD-D6AA-0D9C-1EE5-170C5C98A8A1}"/>
              </a:ext>
            </a:extLst>
          </p:cNvPr>
          <p:cNvSpPr txBox="1"/>
          <p:nvPr/>
        </p:nvSpPr>
        <p:spPr>
          <a:xfrm>
            <a:off x="16726378" y="6368949"/>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自然との関わり・生命の尊重</a:t>
            </a:r>
            <a:endParaRPr lang="en-US" sz="1400" dirty="0">
              <a:solidFill>
                <a:srgbClr val="000000"/>
              </a:solidFill>
              <a:latin typeface="Rounded M+"/>
              <a:ea typeface="Rounded M+"/>
              <a:cs typeface="Rounded M+"/>
              <a:sym typeface="Rounded M+"/>
            </a:endParaRPr>
          </a:p>
        </p:txBody>
      </p:sp>
      <p:sp>
        <p:nvSpPr>
          <p:cNvPr id="53" name="TextBox 53">
            <a:extLst>
              <a:ext uri="{FF2B5EF4-FFF2-40B4-BE49-F238E27FC236}">
                <a16:creationId xmlns:a16="http://schemas.microsoft.com/office/drawing/2014/main" id="{D9BDC075-8084-29AA-E368-6CF8BF5C1400}"/>
              </a:ext>
            </a:extLst>
          </p:cNvPr>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思考力の芽生え</a:t>
            </a:r>
          </a:p>
        </p:txBody>
      </p:sp>
      <p:sp>
        <p:nvSpPr>
          <p:cNvPr id="54" name="TextBox 54">
            <a:extLst>
              <a:ext uri="{FF2B5EF4-FFF2-40B4-BE49-F238E27FC236}">
                <a16:creationId xmlns:a16="http://schemas.microsoft.com/office/drawing/2014/main" id="{8D13C4AA-4A6B-98D5-5613-743C946F2B22}"/>
              </a:ext>
            </a:extLst>
          </p:cNvPr>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sp>
        <p:nvSpPr>
          <p:cNvPr id="63" name="楕円 62">
            <a:extLst>
              <a:ext uri="{FF2B5EF4-FFF2-40B4-BE49-F238E27FC236}">
                <a16:creationId xmlns:a16="http://schemas.microsoft.com/office/drawing/2014/main" id="{321EF6DC-112A-82AE-550E-2EF38513FB28}"/>
              </a:ext>
            </a:extLst>
          </p:cNvPr>
          <p:cNvSpPr/>
          <p:nvPr/>
        </p:nvSpPr>
        <p:spPr>
          <a:xfrm>
            <a:off x="10967286" y="4937684"/>
            <a:ext cx="696543" cy="6021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56D56639-CDE5-C722-CF17-08A8FF27E6A0}"/>
              </a:ext>
            </a:extLst>
          </p:cNvPr>
          <p:cNvPicPr>
            <a:picLocks noChangeAspect="1"/>
          </p:cNvPicPr>
          <p:nvPr/>
        </p:nvPicPr>
        <p:blipFill>
          <a:blip r:embed="rId9">
            <a:extLst>
              <a:ext uri="{28A0092B-C50C-407E-A947-70E740481C1C}">
                <a14:useLocalDpi xmlns:a14="http://schemas.microsoft.com/office/drawing/2010/main" val="0"/>
              </a:ext>
            </a:extLst>
          </a:blip>
          <a:srcRect t="29666" b="29030"/>
          <a:stretch>
            <a:fillRect/>
          </a:stretch>
        </p:blipFill>
        <p:spPr>
          <a:xfrm>
            <a:off x="4615113" y="2120546"/>
            <a:ext cx="3926432" cy="2884563"/>
          </a:xfrm>
          <a:prstGeom prst="rect">
            <a:avLst/>
          </a:prstGeom>
        </p:spPr>
      </p:pic>
      <p:pic>
        <p:nvPicPr>
          <p:cNvPr id="11" name="図 10">
            <a:extLst>
              <a:ext uri="{FF2B5EF4-FFF2-40B4-BE49-F238E27FC236}">
                <a16:creationId xmlns:a16="http://schemas.microsoft.com/office/drawing/2014/main" id="{0B58402A-C4AC-5AAB-5DB1-30E212943C5E}"/>
              </a:ext>
            </a:extLst>
          </p:cNvPr>
          <p:cNvPicPr>
            <a:picLocks noChangeAspect="1"/>
          </p:cNvPicPr>
          <p:nvPr/>
        </p:nvPicPr>
        <p:blipFill>
          <a:blip r:embed="rId10">
            <a:extLst>
              <a:ext uri="{28A0092B-C50C-407E-A947-70E740481C1C}">
                <a14:useLocalDpi xmlns:a14="http://schemas.microsoft.com/office/drawing/2010/main" val="0"/>
              </a:ext>
            </a:extLst>
          </a:blip>
          <a:srcRect t="29666" b="29030"/>
          <a:stretch>
            <a:fillRect/>
          </a:stretch>
        </p:blipFill>
        <p:spPr>
          <a:xfrm>
            <a:off x="353464" y="3835237"/>
            <a:ext cx="3926432" cy="2884563"/>
          </a:xfrm>
          <a:prstGeom prst="rect">
            <a:avLst/>
          </a:prstGeom>
        </p:spPr>
      </p:pic>
      <p:pic>
        <p:nvPicPr>
          <p:cNvPr id="13" name="図 12">
            <a:extLst>
              <a:ext uri="{FF2B5EF4-FFF2-40B4-BE49-F238E27FC236}">
                <a16:creationId xmlns:a16="http://schemas.microsoft.com/office/drawing/2014/main" id="{6B216710-5487-487C-1087-0DF512E6AEF1}"/>
              </a:ext>
            </a:extLst>
          </p:cNvPr>
          <p:cNvPicPr>
            <a:picLocks noChangeAspect="1"/>
          </p:cNvPicPr>
          <p:nvPr/>
        </p:nvPicPr>
        <p:blipFill>
          <a:blip r:embed="rId11">
            <a:extLst>
              <a:ext uri="{28A0092B-C50C-407E-A947-70E740481C1C}">
                <a14:useLocalDpi xmlns:a14="http://schemas.microsoft.com/office/drawing/2010/main" val="0"/>
              </a:ext>
            </a:extLst>
          </a:blip>
          <a:srcRect t="28830" b="29031"/>
          <a:stretch>
            <a:fillRect/>
          </a:stretch>
        </p:blipFill>
        <p:spPr>
          <a:xfrm>
            <a:off x="9000701" y="4043008"/>
            <a:ext cx="4049397" cy="3035092"/>
          </a:xfrm>
          <a:prstGeom prst="rect">
            <a:avLst/>
          </a:prstGeom>
        </p:spPr>
      </p:pic>
      <p:pic>
        <p:nvPicPr>
          <p:cNvPr id="15" name="図 14">
            <a:extLst>
              <a:ext uri="{FF2B5EF4-FFF2-40B4-BE49-F238E27FC236}">
                <a16:creationId xmlns:a16="http://schemas.microsoft.com/office/drawing/2014/main" id="{5589024B-214E-DEF2-5053-E7BFA306F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74148" y="1906723"/>
            <a:ext cx="3426482" cy="2558440"/>
          </a:xfrm>
          <a:prstGeom prst="rect">
            <a:avLst/>
          </a:prstGeom>
        </p:spPr>
      </p:pic>
    </p:spTree>
    <p:extLst>
      <p:ext uri="{BB962C8B-B14F-4D97-AF65-F5344CB8AC3E}">
        <p14:creationId xmlns:p14="http://schemas.microsoft.com/office/powerpoint/2010/main" val="264203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11058-B041-4BC2-137B-E6CABD731B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AD3A7C-F929-51A9-5474-204953B6BA6E}"/>
              </a:ext>
            </a:extLst>
          </p:cNvPr>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3"/>
            <a:stretch>
              <a:fillRect t="-1177626" b="-594449"/>
            </a:stretch>
          </a:blipFill>
        </p:spPr>
      </p:sp>
      <p:grpSp>
        <p:nvGrpSpPr>
          <p:cNvPr id="3" name="Group 3">
            <a:extLst>
              <a:ext uri="{FF2B5EF4-FFF2-40B4-BE49-F238E27FC236}">
                <a16:creationId xmlns:a16="http://schemas.microsoft.com/office/drawing/2014/main" id="{B1A2D1D6-A04D-7D89-57BC-2CDCB13412B4}"/>
              </a:ext>
            </a:extLst>
          </p:cNvPr>
          <p:cNvGrpSpPr/>
          <p:nvPr/>
        </p:nvGrpSpPr>
        <p:grpSpPr>
          <a:xfrm rot="5400000">
            <a:off x="4780" y="1242425"/>
            <a:ext cx="685474" cy="695034"/>
            <a:chOff x="0" y="0"/>
            <a:chExt cx="801621" cy="812800"/>
          </a:xfrm>
        </p:grpSpPr>
        <p:sp>
          <p:nvSpPr>
            <p:cNvPr id="4" name="Freeform 4">
              <a:extLst>
                <a:ext uri="{FF2B5EF4-FFF2-40B4-BE49-F238E27FC236}">
                  <a16:creationId xmlns:a16="http://schemas.microsoft.com/office/drawing/2014/main" id="{0631F798-ED4C-3A6F-18B6-6D9ED00C6C23}"/>
                </a:ext>
              </a:extLst>
            </p:cNvPr>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a:extLst>
                <a:ext uri="{FF2B5EF4-FFF2-40B4-BE49-F238E27FC236}">
                  <a16:creationId xmlns:a16="http://schemas.microsoft.com/office/drawing/2014/main" id="{37B89B13-549B-C719-497E-1B05A7805972}"/>
                </a:ext>
              </a:extLst>
            </p:cNvPr>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a:extLst>
              <a:ext uri="{FF2B5EF4-FFF2-40B4-BE49-F238E27FC236}">
                <a16:creationId xmlns:a16="http://schemas.microsoft.com/office/drawing/2014/main" id="{C7C100F2-ECBF-5A71-95DC-4C5EA766AF7F}"/>
              </a:ext>
            </a:extLst>
          </p:cNvPr>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3"/>
            <a:stretch>
              <a:fillRect t="-1177626" b="-594449"/>
            </a:stretch>
          </a:blipFill>
        </p:spPr>
      </p:sp>
      <p:sp>
        <p:nvSpPr>
          <p:cNvPr id="7" name="Freeform 7">
            <a:extLst>
              <a:ext uri="{FF2B5EF4-FFF2-40B4-BE49-F238E27FC236}">
                <a16:creationId xmlns:a16="http://schemas.microsoft.com/office/drawing/2014/main" id="{DC277868-B2A6-8E10-1ECC-4C65C69EB987}"/>
              </a:ext>
            </a:extLst>
          </p:cNvPr>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6">
            <a:extLst>
              <a:ext uri="{FF2B5EF4-FFF2-40B4-BE49-F238E27FC236}">
                <a16:creationId xmlns:a16="http://schemas.microsoft.com/office/drawing/2014/main" id="{CD42853E-07A7-4E51-F148-448A335B267E}"/>
              </a:ext>
            </a:extLst>
          </p:cNvPr>
          <p:cNvGrpSpPr/>
          <p:nvPr/>
        </p:nvGrpSpPr>
        <p:grpSpPr>
          <a:xfrm>
            <a:off x="832165" y="1604920"/>
            <a:ext cx="3364175" cy="1451558"/>
            <a:chOff x="0" y="0"/>
            <a:chExt cx="1054674" cy="647700"/>
          </a:xfrm>
        </p:grpSpPr>
        <p:sp>
          <p:nvSpPr>
            <p:cNvPr id="17" name="Freeform 17">
              <a:extLst>
                <a:ext uri="{FF2B5EF4-FFF2-40B4-BE49-F238E27FC236}">
                  <a16:creationId xmlns:a16="http://schemas.microsoft.com/office/drawing/2014/main" id="{B70E26AD-959B-2105-3C19-1FEEED6DE772}"/>
                </a:ext>
              </a:extLst>
            </p:cNvPr>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18" name="TextBox 18">
              <a:extLst>
                <a:ext uri="{FF2B5EF4-FFF2-40B4-BE49-F238E27FC236}">
                  <a16:creationId xmlns:a16="http://schemas.microsoft.com/office/drawing/2014/main" id="{CD6261D9-09C6-D829-B2B3-947B480047E3}"/>
                </a:ext>
              </a:extLst>
            </p:cNvPr>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19" name="Group 19">
            <a:extLst>
              <a:ext uri="{FF2B5EF4-FFF2-40B4-BE49-F238E27FC236}">
                <a16:creationId xmlns:a16="http://schemas.microsoft.com/office/drawing/2014/main" id="{0370A899-57EC-B4A2-2464-4BEE4975722B}"/>
              </a:ext>
            </a:extLst>
          </p:cNvPr>
          <p:cNvGrpSpPr/>
          <p:nvPr/>
        </p:nvGrpSpPr>
        <p:grpSpPr>
          <a:xfrm rot="10724376">
            <a:off x="5069504" y="5119713"/>
            <a:ext cx="2960273" cy="2066018"/>
            <a:chOff x="0" y="0"/>
            <a:chExt cx="1561638" cy="647700"/>
          </a:xfrm>
        </p:grpSpPr>
        <p:sp>
          <p:nvSpPr>
            <p:cNvPr id="20" name="Freeform 20">
              <a:extLst>
                <a:ext uri="{FF2B5EF4-FFF2-40B4-BE49-F238E27FC236}">
                  <a16:creationId xmlns:a16="http://schemas.microsoft.com/office/drawing/2014/main" id="{2F0F46D1-A090-0F22-9165-76C98A129C33}"/>
                </a:ext>
              </a:extLst>
            </p:cNvPr>
            <p:cNvSpPr/>
            <p:nvPr/>
          </p:nvSpPr>
          <p:spPr>
            <a:xfrm>
              <a:off x="0" y="0"/>
              <a:ext cx="1561649" cy="647700"/>
            </a:xfrm>
            <a:custGeom>
              <a:avLst/>
              <a:gdLst/>
              <a:ahLst/>
              <a:cxnLst/>
              <a:rect l="l" t="t" r="r" b="b"/>
              <a:pathLst>
                <a:path w="1561649" h="647700">
                  <a:moveTo>
                    <a:pt x="1266452" y="0"/>
                  </a:moveTo>
                  <a:lnTo>
                    <a:pt x="282407" y="0"/>
                  </a:lnTo>
                  <a:cubicBezTo>
                    <a:pt x="126426" y="0"/>
                    <a:pt x="0" y="123512"/>
                    <a:pt x="0" y="241300"/>
                  </a:cubicBezTo>
                  <a:cubicBezTo>
                    <a:pt x="0" y="322669"/>
                    <a:pt x="66279" y="417810"/>
                    <a:pt x="162037" y="461951"/>
                  </a:cubicBezTo>
                  <a:lnTo>
                    <a:pt x="162037" y="647700"/>
                  </a:lnTo>
                  <a:lnTo>
                    <a:pt x="353844" y="488232"/>
                  </a:lnTo>
                  <a:lnTo>
                    <a:pt x="1266452" y="488232"/>
                  </a:lnTo>
                  <a:cubicBezTo>
                    <a:pt x="1435200" y="488232"/>
                    <a:pt x="1561638" y="364720"/>
                    <a:pt x="1561638" y="241300"/>
                  </a:cubicBezTo>
                  <a:cubicBezTo>
                    <a:pt x="1561649" y="123512"/>
                    <a:pt x="1435200" y="0"/>
                    <a:pt x="1266452" y="0"/>
                  </a:cubicBezTo>
                  <a:close/>
                </a:path>
              </a:pathLst>
            </a:custGeom>
            <a:solidFill>
              <a:srgbClr val="C8EFED"/>
            </a:solidFill>
          </p:spPr>
        </p:sp>
        <p:sp>
          <p:nvSpPr>
            <p:cNvPr id="21" name="TextBox 21">
              <a:extLst>
                <a:ext uri="{FF2B5EF4-FFF2-40B4-BE49-F238E27FC236}">
                  <a16:creationId xmlns:a16="http://schemas.microsoft.com/office/drawing/2014/main" id="{B7069CAC-C7EC-FD89-46D7-88C4991750D6}"/>
                </a:ext>
              </a:extLst>
            </p:cNvPr>
            <p:cNvSpPr txBox="1"/>
            <p:nvPr/>
          </p:nvSpPr>
          <p:spPr>
            <a:xfrm>
              <a:off x="0" y="-85725"/>
              <a:ext cx="1561638" cy="542925"/>
            </a:xfrm>
            <a:prstGeom prst="rect">
              <a:avLst/>
            </a:prstGeom>
          </p:spPr>
          <p:txBody>
            <a:bodyPr lIns="50800" tIns="50800" rIns="50800" bIns="50800" rtlCol="0" anchor="ctr"/>
            <a:lstStyle/>
            <a:p>
              <a:pPr algn="ctr">
                <a:lnSpc>
                  <a:spcPts val="4000"/>
                </a:lnSpc>
              </a:pPr>
              <a:endParaRPr/>
            </a:p>
          </p:txBody>
        </p:sp>
      </p:grpSp>
      <p:grpSp>
        <p:nvGrpSpPr>
          <p:cNvPr id="22" name="Group 22">
            <a:extLst>
              <a:ext uri="{FF2B5EF4-FFF2-40B4-BE49-F238E27FC236}">
                <a16:creationId xmlns:a16="http://schemas.microsoft.com/office/drawing/2014/main" id="{C3C8BBF0-5525-24AD-6086-978D2059E857}"/>
              </a:ext>
            </a:extLst>
          </p:cNvPr>
          <p:cNvGrpSpPr/>
          <p:nvPr/>
        </p:nvGrpSpPr>
        <p:grpSpPr>
          <a:xfrm rot="10724376">
            <a:off x="12453257" y="4584654"/>
            <a:ext cx="4236264" cy="1548386"/>
            <a:chOff x="0" y="0"/>
            <a:chExt cx="1054674" cy="647700"/>
          </a:xfrm>
        </p:grpSpPr>
        <p:sp>
          <p:nvSpPr>
            <p:cNvPr id="23" name="Freeform 23">
              <a:extLst>
                <a:ext uri="{FF2B5EF4-FFF2-40B4-BE49-F238E27FC236}">
                  <a16:creationId xmlns:a16="http://schemas.microsoft.com/office/drawing/2014/main" id="{C4478311-C1C0-FC82-0ADC-08B0B9BCDA41}"/>
                </a:ext>
              </a:extLst>
            </p:cNvPr>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24" name="TextBox 24">
              <a:extLst>
                <a:ext uri="{FF2B5EF4-FFF2-40B4-BE49-F238E27FC236}">
                  <a16:creationId xmlns:a16="http://schemas.microsoft.com/office/drawing/2014/main" id="{0A3AAF7D-72FE-AB99-0565-DADED4448217}"/>
                </a:ext>
              </a:extLst>
            </p:cNvPr>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25" name="Group 25">
            <a:extLst>
              <a:ext uri="{FF2B5EF4-FFF2-40B4-BE49-F238E27FC236}">
                <a16:creationId xmlns:a16="http://schemas.microsoft.com/office/drawing/2014/main" id="{8737D62D-0798-F703-0091-B3F1B8288CE2}"/>
              </a:ext>
            </a:extLst>
          </p:cNvPr>
          <p:cNvGrpSpPr/>
          <p:nvPr/>
        </p:nvGrpSpPr>
        <p:grpSpPr>
          <a:xfrm>
            <a:off x="8521778" y="2239158"/>
            <a:ext cx="3479016" cy="1464751"/>
            <a:chOff x="0" y="0"/>
            <a:chExt cx="1372720" cy="647700"/>
          </a:xfrm>
        </p:grpSpPr>
        <p:sp>
          <p:nvSpPr>
            <p:cNvPr id="26" name="Freeform 26">
              <a:extLst>
                <a:ext uri="{FF2B5EF4-FFF2-40B4-BE49-F238E27FC236}">
                  <a16:creationId xmlns:a16="http://schemas.microsoft.com/office/drawing/2014/main" id="{3833BD5B-FAD8-51A1-FA85-CE5DF4D189E6}"/>
                </a:ext>
              </a:extLst>
            </p:cNvPr>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sp>
        <p:sp>
          <p:nvSpPr>
            <p:cNvPr id="27" name="TextBox 27">
              <a:extLst>
                <a:ext uri="{FF2B5EF4-FFF2-40B4-BE49-F238E27FC236}">
                  <a16:creationId xmlns:a16="http://schemas.microsoft.com/office/drawing/2014/main" id="{997E469E-47C8-B833-2DFE-C2695AB38B08}"/>
                </a:ext>
              </a:extLst>
            </p:cNvPr>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28" name="Freeform 28">
            <a:extLst>
              <a:ext uri="{FF2B5EF4-FFF2-40B4-BE49-F238E27FC236}">
                <a16:creationId xmlns:a16="http://schemas.microsoft.com/office/drawing/2014/main" id="{8AAFFF56-DEEF-1714-C3D3-31E8B88BE25B}"/>
              </a:ext>
            </a:extLst>
          </p:cNvPr>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TextBox 29">
            <a:extLst>
              <a:ext uri="{FF2B5EF4-FFF2-40B4-BE49-F238E27FC236}">
                <a16:creationId xmlns:a16="http://schemas.microsoft.com/office/drawing/2014/main" id="{34B149F4-E610-1E00-434F-27FDB0D3F239}"/>
              </a:ext>
            </a:extLst>
          </p:cNvPr>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活動中の子どもの姿・声、子ども同士や保育者との関わり</a:t>
            </a:r>
          </a:p>
        </p:txBody>
      </p:sp>
      <p:sp>
        <p:nvSpPr>
          <p:cNvPr id="30" name="TextBox 30">
            <a:extLst>
              <a:ext uri="{FF2B5EF4-FFF2-40B4-BE49-F238E27FC236}">
                <a16:creationId xmlns:a16="http://schemas.microsoft.com/office/drawing/2014/main" id="{485FC1BC-A882-65EA-A447-BA471297DAF2}"/>
              </a:ext>
            </a:extLst>
          </p:cNvPr>
          <p:cNvSpPr txBox="1"/>
          <p:nvPr/>
        </p:nvSpPr>
        <p:spPr>
          <a:xfrm>
            <a:off x="794455" y="2020834"/>
            <a:ext cx="3364175" cy="339901"/>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お皿に乗せてみよう！</a:t>
            </a:r>
            <a:endParaRPr lang="en-US" sz="2000" dirty="0">
              <a:solidFill>
                <a:srgbClr val="0C4875"/>
              </a:solidFill>
              <a:latin typeface="Rounded M+"/>
              <a:ea typeface="Rounded M+"/>
              <a:cs typeface="Rounded M+"/>
              <a:sym typeface="Rounded M+"/>
            </a:endParaRPr>
          </a:p>
        </p:txBody>
      </p:sp>
      <p:sp>
        <p:nvSpPr>
          <p:cNvPr id="31" name="TextBox 31">
            <a:extLst>
              <a:ext uri="{FF2B5EF4-FFF2-40B4-BE49-F238E27FC236}">
                <a16:creationId xmlns:a16="http://schemas.microsoft.com/office/drawing/2014/main" id="{77B18161-6AAD-1270-3043-2B52CC9EACFE}"/>
              </a:ext>
            </a:extLst>
          </p:cNvPr>
          <p:cNvSpPr txBox="1"/>
          <p:nvPr/>
        </p:nvSpPr>
        <p:spPr>
          <a:xfrm>
            <a:off x="4563098" y="6271366"/>
            <a:ext cx="4091279" cy="339901"/>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どんぐり、あったよ！</a:t>
            </a:r>
            <a:endParaRPr lang="en-US" sz="2000" dirty="0">
              <a:solidFill>
                <a:srgbClr val="0C4875"/>
              </a:solidFill>
              <a:latin typeface="Rounded M+"/>
              <a:ea typeface="Rounded M+"/>
              <a:cs typeface="Rounded M+"/>
              <a:sym typeface="Rounded M+"/>
            </a:endParaRPr>
          </a:p>
        </p:txBody>
      </p:sp>
      <p:sp>
        <p:nvSpPr>
          <p:cNvPr id="32" name="TextBox 32">
            <a:extLst>
              <a:ext uri="{FF2B5EF4-FFF2-40B4-BE49-F238E27FC236}">
                <a16:creationId xmlns:a16="http://schemas.microsoft.com/office/drawing/2014/main" id="{B8421384-9982-A959-451D-267841F8F543}"/>
              </a:ext>
            </a:extLst>
          </p:cNvPr>
          <p:cNvSpPr txBox="1"/>
          <p:nvPr/>
        </p:nvSpPr>
        <p:spPr>
          <a:xfrm>
            <a:off x="8521750" y="2590795"/>
            <a:ext cx="3556994" cy="353045"/>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これ、のせたよ～</a:t>
            </a:r>
            <a:endParaRPr lang="en-US" sz="2100" dirty="0">
              <a:solidFill>
                <a:srgbClr val="0C4875"/>
              </a:solidFill>
              <a:latin typeface="Rounded M+"/>
              <a:ea typeface="Rounded M+"/>
              <a:cs typeface="Rounded M+"/>
              <a:sym typeface="Rounded M+"/>
            </a:endParaRPr>
          </a:p>
        </p:txBody>
      </p:sp>
      <p:sp>
        <p:nvSpPr>
          <p:cNvPr id="34" name="TextBox 34">
            <a:extLst>
              <a:ext uri="{FF2B5EF4-FFF2-40B4-BE49-F238E27FC236}">
                <a16:creationId xmlns:a16="http://schemas.microsoft.com/office/drawing/2014/main" id="{D36B2763-5619-2323-7E37-5B82C283A950}"/>
              </a:ext>
            </a:extLst>
          </p:cNvPr>
          <p:cNvSpPr txBox="1"/>
          <p:nvPr/>
        </p:nvSpPr>
        <p:spPr>
          <a:xfrm>
            <a:off x="346160" y="7036459"/>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子どもたちの育ち</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5" name="TextBox 35">
            <a:extLst>
              <a:ext uri="{FF2B5EF4-FFF2-40B4-BE49-F238E27FC236}">
                <a16:creationId xmlns:a16="http://schemas.microsoft.com/office/drawing/2014/main" id="{47A04F5E-47F4-E83D-B92E-B948B0EA787F}"/>
              </a:ext>
            </a:extLst>
          </p:cNvPr>
          <p:cNvSpPr txBox="1"/>
          <p:nvPr/>
        </p:nvSpPr>
        <p:spPr>
          <a:xfrm>
            <a:off x="986353" y="7716773"/>
            <a:ext cx="14393908" cy="2524858"/>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砂場でお皿やバケツに砂を入れて、ケーキ作りがブームとなっていた。木の枝をろうそくに見立ててケーキを作ってみると自然物を持ってきて飾り付ける姿が見られた。そこから松ぼっくりやドングリなど季節の自然物を使ったケーキ作りが盛り上がっていた。また、木の切り株を椅子と机に見立ててみるとそこでケーキ以外のお料理やパーティーが始まるなど子ども同士のやり取りも見られるようになった。</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6" name="Freeform 36">
            <a:extLst>
              <a:ext uri="{FF2B5EF4-FFF2-40B4-BE49-F238E27FC236}">
                <a16:creationId xmlns:a16="http://schemas.microsoft.com/office/drawing/2014/main" id="{D852AF42-0B27-87B4-A327-5171D1613C2C}"/>
              </a:ext>
            </a:extLst>
          </p:cNvPr>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a:extLst>
              <a:ext uri="{FF2B5EF4-FFF2-40B4-BE49-F238E27FC236}">
                <a16:creationId xmlns:a16="http://schemas.microsoft.com/office/drawing/2014/main" id="{94D515A3-0D47-6D76-0ABF-B5BF16ACFCBE}"/>
              </a:ext>
            </a:extLst>
          </p:cNvPr>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a:extLst>
              <a:ext uri="{FF2B5EF4-FFF2-40B4-BE49-F238E27FC236}">
                <a16:creationId xmlns:a16="http://schemas.microsoft.com/office/drawing/2014/main" id="{9EC64465-EE63-0EC6-EBF6-C7EC07DB5ABD}"/>
              </a:ext>
            </a:extLst>
          </p:cNvPr>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a:extLst>
              <a:ext uri="{FF2B5EF4-FFF2-40B4-BE49-F238E27FC236}">
                <a16:creationId xmlns:a16="http://schemas.microsoft.com/office/drawing/2014/main" id="{EB0F5569-0020-78DD-A64B-0801B449C9B6}"/>
              </a:ext>
            </a:extLst>
          </p:cNvPr>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a:extLst>
              <a:ext uri="{FF2B5EF4-FFF2-40B4-BE49-F238E27FC236}">
                <a16:creationId xmlns:a16="http://schemas.microsoft.com/office/drawing/2014/main" id="{8AFE75BC-C141-3814-F93C-79526318F397}"/>
              </a:ext>
            </a:extLst>
          </p:cNvPr>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Freeform 41">
            <a:extLst>
              <a:ext uri="{FF2B5EF4-FFF2-40B4-BE49-F238E27FC236}">
                <a16:creationId xmlns:a16="http://schemas.microsoft.com/office/drawing/2014/main" id="{BC3328D3-926C-571C-92AF-BC9D82D721E4}"/>
              </a:ext>
            </a:extLst>
          </p:cNvPr>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a:extLst>
              <a:ext uri="{FF2B5EF4-FFF2-40B4-BE49-F238E27FC236}">
                <a16:creationId xmlns:a16="http://schemas.microsoft.com/office/drawing/2014/main" id="{E12246EC-8A8B-9A0A-D1DA-5E980AF20386}"/>
              </a:ext>
            </a:extLst>
          </p:cNvPr>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43">
            <a:extLst>
              <a:ext uri="{FF2B5EF4-FFF2-40B4-BE49-F238E27FC236}">
                <a16:creationId xmlns:a16="http://schemas.microsoft.com/office/drawing/2014/main" id="{C0F5C5B7-66CA-4D9D-5E09-18C616D44890}"/>
              </a:ext>
            </a:extLst>
          </p:cNvPr>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a:extLst>
              <a:ext uri="{FF2B5EF4-FFF2-40B4-BE49-F238E27FC236}">
                <a16:creationId xmlns:a16="http://schemas.microsoft.com/office/drawing/2014/main" id="{14FA995B-8A91-8F3D-8E23-85314C11C527}"/>
              </a:ext>
            </a:extLst>
          </p:cNvPr>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TextBox 45">
            <a:extLst>
              <a:ext uri="{FF2B5EF4-FFF2-40B4-BE49-F238E27FC236}">
                <a16:creationId xmlns:a16="http://schemas.microsoft.com/office/drawing/2014/main" id="{C95980B4-ABAB-2E05-5BCA-45D456794C15}"/>
              </a:ext>
            </a:extLst>
          </p:cNvPr>
          <p:cNvSpPr txBox="1"/>
          <p:nvPr/>
        </p:nvSpPr>
        <p:spPr>
          <a:xfrm>
            <a:off x="16879144" y="432548"/>
            <a:ext cx="1295436"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健康な心と体</a:t>
            </a:r>
          </a:p>
        </p:txBody>
      </p:sp>
      <p:sp>
        <p:nvSpPr>
          <p:cNvPr id="46" name="TextBox 46">
            <a:extLst>
              <a:ext uri="{FF2B5EF4-FFF2-40B4-BE49-F238E27FC236}">
                <a16:creationId xmlns:a16="http://schemas.microsoft.com/office/drawing/2014/main" id="{98665CDF-37F4-B3F5-56E7-3984806EB8C5}"/>
              </a:ext>
            </a:extLst>
          </p:cNvPr>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a:extLst>
              <a:ext uri="{FF2B5EF4-FFF2-40B4-BE49-F238E27FC236}">
                <a16:creationId xmlns:a16="http://schemas.microsoft.com/office/drawing/2014/main" id="{6A1FBD0B-E363-8375-2203-0F72A1625A54}"/>
              </a:ext>
            </a:extLst>
          </p:cNvPr>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a:extLst>
              <a:ext uri="{FF2B5EF4-FFF2-40B4-BE49-F238E27FC236}">
                <a16:creationId xmlns:a16="http://schemas.microsoft.com/office/drawing/2014/main" id="{968E15E9-5F6E-441B-BD57-DFC5FB394066}"/>
              </a:ext>
            </a:extLst>
          </p:cNvPr>
          <p:cNvSpPr txBox="1"/>
          <p:nvPr/>
        </p:nvSpPr>
        <p:spPr>
          <a:xfrm>
            <a:off x="16795971" y="3413363"/>
            <a:ext cx="1422436"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道徳性と規範意識</a:t>
            </a:r>
          </a:p>
          <a:p>
            <a:pPr algn="ctr">
              <a:lnSpc>
                <a:spcPts val="1960"/>
              </a:lnSpc>
            </a:pPr>
            <a:r>
              <a:rPr lang="en-US" sz="1400">
                <a:solidFill>
                  <a:srgbClr val="000000"/>
                </a:solidFill>
                <a:latin typeface="Rounded M+"/>
                <a:ea typeface="Rounded M+"/>
                <a:cs typeface="Rounded M+"/>
                <a:sym typeface="Rounded M+"/>
              </a:rPr>
              <a:t>の芽生え</a:t>
            </a:r>
          </a:p>
        </p:txBody>
      </p:sp>
      <p:sp>
        <p:nvSpPr>
          <p:cNvPr id="49" name="TextBox 49">
            <a:extLst>
              <a:ext uri="{FF2B5EF4-FFF2-40B4-BE49-F238E27FC236}">
                <a16:creationId xmlns:a16="http://schemas.microsoft.com/office/drawing/2014/main" id="{FDE58CC9-40E0-6028-1FD2-BC4BFE07FB18}"/>
              </a:ext>
            </a:extLst>
          </p:cNvPr>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a:extLst>
              <a:ext uri="{FF2B5EF4-FFF2-40B4-BE49-F238E27FC236}">
                <a16:creationId xmlns:a16="http://schemas.microsoft.com/office/drawing/2014/main" id="{B7B2FF1C-D935-315E-AC1E-CD5CD413CE02}"/>
              </a:ext>
            </a:extLst>
          </p:cNvPr>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1" name="TextBox 51">
            <a:extLst>
              <a:ext uri="{FF2B5EF4-FFF2-40B4-BE49-F238E27FC236}">
                <a16:creationId xmlns:a16="http://schemas.microsoft.com/office/drawing/2014/main" id="{41EF45B1-4FB5-469A-504F-98391D01CCCD}"/>
              </a:ext>
            </a:extLst>
          </p:cNvPr>
          <p:cNvSpPr txBox="1"/>
          <p:nvPr/>
        </p:nvSpPr>
        <p:spPr>
          <a:xfrm>
            <a:off x="16726378" y="7414631"/>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量・図形・文字等への関心・感覚</a:t>
            </a:r>
            <a:endParaRPr lang="en-US" sz="1400" dirty="0">
              <a:solidFill>
                <a:srgbClr val="000000"/>
              </a:solidFill>
              <a:latin typeface="Rounded M+"/>
              <a:ea typeface="Rounded M+"/>
              <a:cs typeface="Rounded M+"/>
              <a:sym typeface="Rounded M+"/>
            </a:endParaRPr>
          </a:p>
        </p:txBody>
      </p:sp>
      <p:sp>
        <p:nvSpPr>
          <p:cNvPr id="52" name="TextBox 52">
            <a:extLst>
              <a:ext uri="{FF2B5EF4-FFF2-40B4-BE49-F238E27FC236}">
                <a16:creationId xmlns:a16="http://schemas.microsoft.com/office/drawing/2014/main" id="{0D34004A-82B2-A129-C2AB-86674984BAA1}"/>
              </a:ext>
            </a:extLst>
          </p:cNvPr>
          <p:cNvSpPr txBox="1"/>
          <p:nvPr/>
        </p:nvSpPr>
        <p:spPr>
          <a:xfrm>
            <a:off x="16726378" y="6368949"/>
            <a:ext cx="1561622" cy="488386"/>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自然との関わり・生命の尊重</a:t>
            </a:r>
            <a:endParaRPr lang="en-US" sz="1400" dirty="0">
              <a:solidFill>
                <a:srgbClr val="000000"/>
              </a:solidFill>
              <a:latin typeface="Rounded M+"/>
              <a:ea typeface="Rounded M+"/>
              <a:cs typeface="Rounded M+"/>
              <a:sym typeface="Rounded M+"/>
            </a:endParaRPr>
          </a:p>
        </p:txBody>
      </p:sp>
      <p:sp>
        <p:nvSpPr>
          <p:cNvPr id="53" name="TextBox 53">
            <a:extLst>
              <a:ext uri="{FF2B5EF4-FFF2-40B4-BE49-F238E27FC236}">
                <a16:creationId xmlns:a16="http://schemas.microsoft.com/office/drawing/2014/main" id="{C220AE46-8A9A-CEC4-E5EA-6134A898D1AC}"/>
              </a:ext>
            </a:extLst>
          </p:cNvPr>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思考力の芽生え</a:t>
            </a:r>
            <a:endParaRPr lang="en-US" sz="1400" dirty="0">
              <a:solidFill>
                <a:srgbClr val="000000"/>
              </a:solidFill>
              <a:latin typeface="Rounded M+"/>
              <a:ea typeface="Rounded M+"/>
              <a:cs typeface="Rounded M+"/>
              <a:sym typeface="Rounded M+"/>
            </a:endParaRPr>
          </a:p>
        </p:txBody>
      </p:sp>
      <p:sp>
        <p:nvSpPr>
          <p:cNvPr id="54" name="TextBox 54">
            <a:extLst>
              <a:ext uri="{FF2B5EF4-FFF2-40B4-BE49-F238E27FC236}">
                <a16:creationId xmlns:a16="http://schemas.microsoft.com/office/drawing/2014/main" id="{C2F140B5-27FD-151E-17E7-434B192FAFD1}"/>
              </a:ext>
            </a:extLst>
          </p:cNvPr>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pic>
        <p:nvPicPr>
          <p:cNvPr id="56" name="図 55">
            <a:extLst>
              <a:ext uri="{FF2B5EF4-FFF2-40B4-BE49-F238E27FC236}">
                <a16:creationId xmlns:a16="http://schemas.microsoft.com/office/drawing/2014/main" id="{442448BF-75A3-EA1F-036B-3E712CA1DA7D}"/>
              </a:ext>
            </a:extLst>
          </p:cNvPr>
          <p:cNvPicPr>
            <a:picLocks noChangeAspect="1"/>
          </p:cNvPicPr>
          <p:nvPr/>
        </p:nvPicPr>
        <p:blipFill>
          <a:blip r:embed="rId10" cstate="print">
            <a:extLst>
              <a:ext uri="{28A0092B-C50C-407E-A947-70E740481C1C}">
                <a14:useLocalDpi xmlns:a14="http://schemas.microsoft.com/office/drawing/2010/main" val="0"/>
              </a:ext>
            </a:extLst>
          </a:blip>
          <a:srcRect t="6837" b="14082"/>
          <a:stretch>
            <a:fillRect/>
          </a:stretch>
        </p:blipFill>
        <p:spPr>
          <a:xfrm>
            <a:off x="5078578" y="1802336"/>
            <a:ext cx="3259200" cy="3436542"/>
          </a:xfrm>
          <a:prstGeom prst="rect">
            <a:avLst/>
          </a:prstGeom>
        </p:spPr>
      </p:pic>
      <p:pic>
        <p:nvPicPr>
          <p:cNvPr id="60" name="図 59">
            <a:extLst>
              <a:ext uri="{FF2B5EF4-FFF2-40B4-BE49-F238E27FC236}">
                <a16:creationId xmlns:a16="http://schemas.microsoft.com/office/drawing/2014/main" id="{400696C3-8C74-8A13-17CE-689B9EC9A85E}"/>
              </a:ext>
            </a:extLst>
          </p:cNvPr>
          <p:cNvPicPr>
            <a:picLocks noChangeAspect="1"/>
          </p:cNvPicPr>
          <p:nvPr/>
        </p:nvPicPr>
        <p:blipFill>
          <a:blip r:embed="rId11" cstate="print">
            <a:extLst>
              <a:ext uri="{28A0092B-C50C-407E-A947-70E740481C1C}">
                <a14:useLocalDpi xmlns:a14="http://schemas.microsoft.com/office/drawing/2010/main" val="0"/>
              </a:ext>
            </a:extLst>
          </a:blip>
          <a:srcRect l="29250"/>
          <a:stretch>
            <a:fillRect/>
          </a:stretch>
        </p:blipFill>
        <p:spPr>
          <a:xfrm>
            <a:off x="8649830" y="3983399"/>
            <a:ext cx="3479016" cy="3688005"/>
          </a:xfrm>
          <a:prstGeom prst="rect">
            <a:avLst/>
          </a:prstGeom>
        </p:spPr>
      </p:pic>
      <p:pic>
        <p:nvPicPr>
          <p:cNvPr id="62" name="図 61">
            <a:extLst>
              <a:ext uri="{FF2B5EF4-FFF2-40B4-BE49-F238E27FC236}">
                <a16:creationId xmlns:a16="http://schemas.microsoft.com/office/drawing/2014/main" id="{BC143745-6901-B694-B621-6F4852B74EA7}"/>
              </a:ext>
            </a:extLst>
          </p:cNvPr>
          <p:cNvPicPr>
            <a:picLocks noChangeAspect="1"/>
          </p:cNvPicPr>
          <p:nvPr/>
        </p:nvPicPr>
        <p:blipFill>
          <a:blip r:embed="rId12" cstate="print">
            <a:extLst>
              <a:ext uri="{28A0092B-C50C-407E-A947-70E740481C1C}">
                <a14:useLocalDpi xmlns:a14="http://schemas.microsoft.com/office/drawing/2010/main" val="0"/>
              </a:ext>
            </a:extLst>
          </a:blip>
          <a:srcRect l="10762" t="8049" r="16038" b="2513"/>
          <a:stretch>
            <a:fillRect/>
          </a:stretch>
        </p:blipFill>
        <p:spPr>
          <a:xfrm>
            <a:off x="498424" y="3218133"/>
            <a:ext cx="3774635" cy="3459079"/>
          </a:xfrm>
          <a:prstGeom prst="rect">
            <a:avLst/>
          </a:prstGeom>
        </p:spPr>
      </p:pic>
      <p:sp>
        <p:nvSpPr>
          <p:cNvPr id="8" name="楕円 7">
            <a:extLst>
              <a:ext uri="{FF2B5EF4-FFF2-40B4-BE49-F238E27FC236}">
                <a16:creationId xmlns:a16="http://schemas.microsoft.com/office/drawing/2014/main" id="{7DB4E5E4-148E-4C58-3606-7B2554CE344A}"/>
              </a:ext>
            </a:extLst>
          </p:cNvPr>
          <p:cNvSpPr/>
          <p:nvPr/>
        </p:nvSpPr>
        <p:spPr>
          <a:xfrm>
            <a:off x="986353" y="3967573"/>
            <a:ext cx="457200" cy="39875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Box 32">
            <a:extLst>
              <a:ext uri="{FF2B5EF4-FFF2-40B4-BE49-F238E27FC236}">
                <a16:creationId xmlns:a16="http://schemas.microsoft.com/office/drawing/2014/main" id="{7A34F2FC-ADA7-D61E-586E-4B72D656471D}"/>
              </a:ext>
            </a:extLst>
          </p:cNvPr>
          <p:cNvSpPr txBox="1"/>
          <p:nvPr/>
        </p:nvSpPr>
        <p:spPr>
          <a:xfrm>
            <a:off x="12554136" y="5375250"/>
            <a:ext cx="4150401" cy="353045"/>
          </a:xfrm>
          <a:prstGeom prst="rect">
            <a:avLst/>
          </a:prstGeom>
        </p:spPr>
        <p:txBody>
          <a:bodyPr wrap="square"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みんなで「いただきまーす！」</a:t>
            </a:r>
            <a:endParaRPr lang="en-US" sz="2100" dirty="0">
              <a:solidFill>
                <a:srgbClr val="0C4875"/>
              </a:solidFill>
              <a:latin typeface="Rounded M+"/>
              <a:ea typeface="Rounded M+"/>
              <a:cs typeface="Rounded M+"/>
              <a:sym typeface="Rounded M+"/>
            </a:endParaRPr>
          </a:p>
        </p:txBody>
      </p:sp>
      <p:pic>
        <p:nvPicPr>
          <p:cNvPr id="11" name="図 10">
            <a:extLst>
              <a:ext uri="{FF2B5EF4-FFF2-40B4-BE49-F238E27FC236}">
                <a16:creationId xmlns:a16="http://schemas.microsoft.com/office/drawing/2014/main" id="{7A9C50A6-AEAB-3CBA-C326-0CD5DCEFC24C}"/>
              </a:ext>
            </a:extLst>
          </p:cNvPr>
          <p:cNvPicPr>
            <a:picLocks noChangeAspect="1"/>
          </p:cNvPicPr>
          <p:nvPr/>
        </p:nvPicPr>
        <p:blipFill>
          <a:blip r:embed="rId13" cstate="print">
            <a:extLst>
              <a:ext uri="{28A0092B-C50C-407E-A947-70E740481C1C}">
                <a14:useLocalDpi xmlns:a14="http://schemas.microsoft.com/office/drawing/2010/main" val="0"/>
              </a:ext>
            </a:extLst>
          </a:blip>
          <a:srcRect t="13430"/>
          <a:stretch>
            <a:fillRect/>
          </a:stretch>
        </p:blipFill>
        <p:spPr>
          <a:xfrm>
            <a:off x="12342953" y="1491939"/>
            <a:ext cx="4269346" cy="2771955"/>
          </a:xfrm>
          <a:prstGeom prst="rect">
            <a:avLst/>
          </a:prstGeom>
        </p:spPr>
      </p:pic>
    </p:spTree>
    <p:extLst>
      <p:ext uri="{BB962C8B-B14F-4D97-AF65-F5344CB8AC3E}">
        <p14:creationId xmlns:p14="http://schemas.microsoft.com/office/powerpoint/2010/main" val="18221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3017480">
            <a:off x="851216" y="-743190"/>
            <a:ext cx="2260565" cy="2260565"/>
          </a:xfrm>
          <a:custGeom>
            <a:avLst/>
            <a:gdLst/>
            <a:ahLst/>
            <a:cxnLst/>
            <a:rect l="l" t="t" r="r" b="b"/>
            <a:pathLst>
              <a:path w="2260565" h="2260565">
                <a:moveTo>
                  <a:pt x="0" y="0"/>
                </a:moveTo>
                <a:lnTo>
                  <a:pt x="2260564" y="0"/>
                </a:lnTo>
                <a:lnTo>
                  <a:pt x="2260564" y="2260564"/>
                </a:lnTo>
                <a:lnTo>
                  <a:pt x="0" y="226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701701">
            <a:off x="16500407" y="6886689"/>
            <a:ext cx="3787359" cy="3787359"/>
          </a:xfrm>
          <a:custGeom>
            <a:avLst/>
            <a:gdLst/>
            <a:ahLst/>
            <a:cxnLst/>
            <a:rect l="l" t="t" r="r" b="b"/>
            <a:pathLst>
              <a:path w="3787359" h="3787359">
                <a:moveTo>
                  <a:pt x="0" y="0"/>
                </a:moveTo>
                <a:lnTo>
                  <a:pt x="3787359" y="0"/>
                </a:lnTo>
                <a:lnTo>
                  <a:pt x="3787359" y="3787359"/>
                </a:lnTo>
                <a:lnTo>
                  <a:pt x="0" y="378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135129">
            <a:off x="13994002" y="-1011915"/>
            <a:ext cx="2123759" cy="2123759"/>
          </a:xfrm>
          <a:custGeom>
            <a:avLst/>
            <a:gdLst/>
            <a:ahLst/>
            <a:cxnLst/>
            <a:rect l="l" t="t" r="r" b="b"/>
            <a:pathLst>
              <a:path w="2123759" h="2123759">
                <a:moveTo>
                  <a:pt x="0" y="0"/>
                </a:moveTo>
                <a:lnTo>
                  <a:pt x="2123759" y="0"/>
                </a:lnTo>
                <a:lnTo>
                  <a:pt x="2123759" y="2123759"/>
                </a:lnTo>
                <a:lnTo>
                  <a:pt x="0" y="2123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667186" y="8699129"/>
            <a:ext cx="2524929" cy="2540809"/>
          </a:xfrm>
          <a:custGeom>
            <a:avLst/>
            <a:gdLst/>
            <a:ahLst/>
            <a:cxnLst/>
            <a:rect l="l" t="t" r="r" b="b"/>
            <a:pathLst>
              <a:path w="2524929" h="2540809">
                <a:moveTo>
                  <a:pt x="0" y="0"/>
                </a:moveTo>
                <a:lnTo>
                  <a:pt x="2524929" y="0"/>
                </a:lnTo>
                <a:lnTo>
                  <a:pt x="2524929" y="2540809"/>
                </a:lnTo>
                <a:lnTo>
                  <a:pt x="0" y="2540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rot="818472">
            <a:off x="17110850" y="2166962"/>
            <a:ext cx="1817850" cy="2175647"/>
            <a:chOff x="0" y="0"/>
            <a:chExt cx="2423800" cy="2900863"/>
          </a:xfrm>
        </p:grpSpPr>
        <p:sp>
          <p:nvSpPr>
            <p:cNvPr id="8" name="Freeform 8"/>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10"/>
          <p:cNvSpPr/>
          <p:nvPr/>
        </p:nvSpPr>
        <p:spPr>
          <a:xfrm>
            <a:off x="14955568" y="8113394"/>
            <a:ext cx="2505143" cy="2505143"/>
          </a:xfrm>
          <a:custGeom>
            <a:avLst/>
            <a:gdLst/>
            <a:ahLst/>
            <a:cxnLst/>
            <a:rect l="l" t="t" r="r" b="b"/>
            <a:pathLst>
              <a:path w="2505143" h="2505143">
                <a:moveTo>
                  <a:pt x="0" y="0"/>
                </a:moveTo>
                <a:lnTo>
                  <a:pt x="2505143" y="0"/>
                </a:lnTo>
                <a:lnTo>
                  <a:pt x="2505143" y="2505142"/>
                </a:lnTo>
                <a:lnTo>
                  <a:pt x="0" y="2505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rot="818472">
            <a:off x="4854969" y="8964045"/>
            <a:ext cx="1817850" cy="2175647"/>
            <a:chOff x="0" y="0"/>
            <a:chExt cx="2423800" cy="2900863"/>
          </a:xfrm>
        </p:grpSpPr>
        <p:sp>
          <p:nvSpPr>
            <p:cNvPr id="12" name="Freeform 12"/>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4" name="Freeform 14"/>
          <p:cNvSpPr/>
          <p:nvPr/>
        </p:nvSpPr>
        <p:spPr>
          <a:xfrm>
            <a:off x="685916" y="741829"/>
            <a:ext cx="2887231" cy="2887231"/>
          </a:xfrm>
          <a:custGeom>
            <a:avLst/>
            <a:gdLst/>
            <a:ahLst/>
            <a:cxnLst/>
            <a:rect l="l" t="t" r="r" b="b"/>
            <a:pathLst>
              <a:path w="2887231" h="2887231">
                <a:moveTo>
                  <a:pt x="0" y="0"/>
                </a:moveTo>
                <a:lnTo>
                  <a:pt x="2887231" y="0"/>
                </a:lnTo>
                <a:lnTo>
                  <a:pt x="2887231" y="2887231"/>
                </a:lnTo>
                <a:lnTo>
                  <a:pt x="0" y="2887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3813385">
            <a:off x="-808344" y="6918320"/>
            <a:ext cx="2396385" cy="2411457"/>
          </a:xfrm>
          <a:custGeom>
            <a:avLst/>
            <a:gdLst/>
            <a:ahLst/>
            <a:cxnLst/>
            <a:rect l="l" t="t" r="r" b="b"/>
            <a:pathLst>
              <a:path w="2396385" h="2411457">
                <a:moveTo>
                  <a:pt x="0" y="0"/>
                </a:moveTo>
                <a:lnTo>
                  <a:pt x="2396385" y="0"/>
                </a:lnTo>
                <a:lnTo>
                  <a:pt x="2396385" y="2411457"/>
                </a:lnTo>
                <a:lnTo>
                  <a:pt x="0" y="2411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rot="818472">
            <a:off x="-371252" y="6113776"/>
            <a:ext cx="2106652" cy="2521293"/>
            <a:chOff x="0" y="0"/>
            <a:chExt cx="2808870" cy="3361724"/>
          </a:xfrm>
        </p:grpSpPr>
        <p:sp>
          <p:nvSpPr>
            <p:cNvPr id="17" name="Freeform 17"/>
            <p:cNvSpPr/>
            <p:nvPr/>
          </p:nvSpPr>
          <p:spPr>
            <a:xfrm rot="2385737">
              <a:off x="1927968" y="-130666"/>
              <a:ext cx="293757" cy="1942195"/>
            </a:xfrm>
            <a:custGeom>
              <a:avLst/>
              <a:gdLst/>
              <a:ahLst/>
              <a:cxnLst/>
              <a:rect l="l" t="t" r="r" b="b"/>
              <a:pathLst>
                <a:path w="293757" h="1942195">
                  <a:moveTo>
                    <a:pt x="0" y="0"/>
                  </a:moveTo>
                  <a:lnTo>
                    <a:pt x="293757" y="0"/>
                  </a:lnTo>
                  <a:lnTo>
                    <a:pt x="293757" y="1942194"/>
                  </a:lnTo>
                  <a:lnTo>
                    <a:pt x="0" y="1942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2385737">
              <a:off x="587145" y="1550196"/>
              <a:ext cx="293757" cy="1942195"/>
            </a:xfrm>
            <a:custGeom>
              <a:avLst/>
              <a:gdLst/>
              <a:ahLst/>
              <a:cxnLst/>
              <a:rect l="l" t="t" r="r" b="b"/>
              <a:pathLst>
                <a:path w="293757" h="1942195">
                  <a:moveTo>
                    <a:pt x="0" y="0"/>
                  </a:moveTo>
                  <a:lnTo>
                    <a:pt x="293757" y="0"/>
                  </a:lnTo>
                  <a:lnTo>
                    <a:pt x="293757" y="1942195"/>
                  </a:lnTo>
                  <a:lnTo>
                    <a:pt x="0" y="1942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9" name="Freeform 19"/>
          <p:cNvSpPr/>
          <p:nvPr/>
        </p:nvSpPr>
        <p:spPr>
          <a:xfrm rot="-3813385">
            <a:off x="17174348" y="9143636"/>
            <a:ext cx="1354147" cy="1362663"/>
          </a:xfrm>
          <a:custGeom>
            <a:avLst/>
            <a:gdLst/>
            <a:ahLst/>
            <a:cxnLst/>
            <a:rect l="l" t="t" r="r" b="b"/>
            <a:pathLst>
              <a:path w="1354147" h="1362663">
                <a:moveTo>
                  <a:pt x="0" y="0"/>
                </a:moveTo>
                <a:lnTo>
                  <a:pt x="1354147" y="0"/>
                </a:lnTo>
                <a:lnTo>
                  <a:pt x="1354147" y="1362663"/>
                </a:lnTo>
                <a:lnTo>
                  <a:pt x="0" y="1362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5400000">
            <a:off x="16879936" y="-59105"/>
            <a:ext cx="1620199" cy="1620199"/>
          </a:xfrm>
          <a:custGeom>
            <a:avLst/>
            <a:gdLst/>
            <a:ahLst/>
            <a:cxnLst/>
            <a:rect l="l" t="t" r="r" b="b"/>
            <a:pathLst>
              <a:path w="1620199" h="1620199">
                <a:moveTo>
                  <a:pt x="0" y="0"/>
                </a:moveTo>
                <a:lnTo>
                  <a:pt x="1620199" y="0"/>
                </a:lnTo>
                <a:lnTo>
                  <a:pt x="1620199" y="1620199"/>
                </a:lnTo>
                <a:lnTo>
                  <a:pt x="0" y="16201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rot="-1337290">
            <a:off x="4443415" y="440143"/>
            <a:ext cx="1139839" cy="1177114"/>
          </a:xfrm>
          <a:custGeom>
            <a:avLst/>
            <a:gdLst/>
            <a:ahLst/>
            <a:cxnLst/>
            <a:rect l="l" t="t" r="r" b="b"/>
            <a:pathLst>
              <a:path w="1139839" h="1177114">
                <a:moveTo>
                  <a:pt x="0" y="0"/>
                </a:moveTo>
                <a:lnTo>
                  <a:pt x="1139839" y="0"/>
                </a:lnTo>
                <a:lnTo>
                  <a:pt x="1139839" y="1177114"/>
                </a:lnTo>
                <a:lnTo>
                  <a:pt x="0" y="11771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rot="9846490">
            <a:off x="1534169" y="8909169"/>
            <a:ext cx="937662" cy="968326"/>
          </a:xfrm>
          <a:custGeom>
            <a:avLst/>
            <a:gdLst/>
            <a:ahLst/>
            <a:cxnLst/>
            <a:rect l="l" t="t" r="r" b="b"/>
            <a:pathLst>
              <a:path w="937662" h="968326">
                <a:moveTo>
                  <a:pt x="0" y="0"/>
                </a:moveTo>
                <a:lnTo>
                  <a:pt x="937662" y="0"/>
                </a:lnTo>
                <a:lnTo>
                  <a:pt x="937662" y="968326"/>
                </a:lnTo>
                <a:lnTo>
                  <a:pt x="0" y="9683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rot="-3813385">
            <a:off x="12802088" y="-144748"/>
            <a:ext cx="1762072" cy="1773154"/>
          </a:xfrm>
          <a:custGeom>
            <a:avLst/>
            <a:gdLst/>
            <a:ahLst/>
            <a:cxnLst/>
            <a:rect l="l" t="t" r="r" b="b"/>
            <a:pathLst>
              <a:path w="1762072" h="1773154">
                <a:moveTo>
                  <a:pt x="0" y="0"/>
                </a:moveTo>
                <a:lnTo>
                  <a:pt x="1762072" y="0"/>
                </a:lnTo>
                <a:lnTo>
                  <a:pt x="1762072" y="1773154"/>
                </a:lnTo>
                <a:lnTo>
                  <a:pt x="0" y="1773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4" name="Group 24"/>
          <p:cNvGrpSpPr/>
          <p:nvPr/>
        </p:nvGrpSpPr>
        <p:grpSpPr>
          <a:xfrm rot="818472">
            <a:off x="7095236" y="-936602"/>
            <a:ext cx="1817850" cy="2175647"/>
            <a:chOff x="0" y="0"/>
            <a:chExt cx="2423800" cy="2900863"/>
          </a:xfrm>
        </p:grpSpPr>
        <p:sp>
          <p:nvSpPr>
            <p:cNvPr id="25" name="Freeform 25"/>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7" name="Group 27"/>
          <p:cNvGrpSpPr/>
          <p:nvPr/>
        </p:nvGrpSpPr>
        <p:grpSpPr>
          <a:xfrm>
            <a:off x="2817790" y="2291729"/>
            <a:ext cx="12514576" cy="6173499"/>
            <a:chOff x="0" y="0"/>
            <a:chExt cx="3296020" cy="1625942"/>
          </a:xfrm>
        </p:grpSpPr>
        <p:sp>
          <p:nvSpPr>
            <p:cNvPr id="28" name="Freeform 28"/>
            <p:cNvSpPr/>
            <p:nvPr/>
          </p:nvSpPr>
          <p:spPr>
            <a:xfrm>
              <a:off x="0" y="0"/>
              <a:ext cx="3296020" cy="1625942"/>
            </a:xfrm>
            <a:custGeom>
              <a:avLst/>
              <a:gdLst/>
              <a:ahLst/>
              <a:cxnLst/>
              <a:rect l="l" t="t" r="r" b="b"/>
              <a:pathLst>
                <a:path w="3296020" h="1625942">
                  <a:moveTo>
                    <a:pt x="0" y="0"/>
                  </a:moveTo>
                  <a:lnTo>
                    <a:pt x="3296020" y="0"/>
                  </a:lnTo>
                  <a:lnTo>
                    <a:pt x="3296020" y="1625942"/>
                  </a:lnTo>
                  <a:lnTo>
                    <a:pt x="0" y="1625942"/>
                  </a:lnTo>
                  <a:close/>
                </a:path>
              </a:pathLst>
            </a:custGeom>
            <a:solidFill>
              <a:srgbClr val="0C4875"/>
            </a:solidFill>
          </p:spPr>
        </p:sp>
        <p:sp>
          <p:nvSpPr>
            <p:cNvPr id="29" name="TextBox 29"/>
            <p:cNvSpPr txBox="1"/>
            <p:nvPr/>
          </p:nvSpPr>
          <p:spPr>
            <a:xfrm>
              <a:off x="0" y="-219075"/>
              <a:ext cx="3296020" cy="184501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586487" y="2071636"/>
            <a:ext cx="12514576" cy="6143728"/>
            <a:chOff x="0" y="0"/>
            <a:chExt cx="3296020" cy="1618101"/>
          </a:xfrm>
        </p:grpSpPr>
        <p:sp>
          <p:nvSpPr>
            <p:cNvPr id="31" name="Freeform 31"/>
            <p:cNvSpPr/>
            <p:nvPr/>
          </p:nvSpPr>
          <p:spPr>
            <a:xfrm>
              <a:off x="0" y="0"/>
              <a:ext cx="3296020" cy="1618101"/>
            </a:xfrm>
            <a:custGeom>
              <a:avLst/>
              <a:gdLst/>
              <a:ahLst/>
              <a:cxnLst/>
              <a:rect l="l" t="t" r="r" b="b"/>
              <a:pathLst>
                <a:path w="3296020" h="1618101">
                  <a:moveTo>
                    <a:pt x="0" y="0"/>
                  </a:moveTo>
                  <a:lnTo>
                    <a:pt x="3296020" y="0"/>
                  </a:lnTo>
                  <a:lnTo>
                    <a:pt x="3296020" y="1618101"/>
                  </a:lnTo>
                  <a:lnTo>
                    <a:pt x="0" y="1618101"/>
                  </a:lnTo>
                  <a:close/>
                </a:path>
              </a:pathLst>
            </a:custGeom>
            <a:solidFill>
              <a:srgbClr val="FFFFFF"/>
            </a:solidFill>
          </p:spPr>
        </p:sp>
        <p:sp>
          <p:nvSpPr>
            <p:cNvPr id="32" name="TextBox 32"/>
            <p:cNvSpPr txBox="1"/>
            <p:nvPr/>
          </p:nvSpPr>
          <p:spPr>
            <a:xfrm>
              <a:off x="0" y="-219075"/>
              <a:ext cx="3296020" cy="183717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3307581" y="2838879"/>
            <a:ext cx="408508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全体の振り返り</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4" name="テキスト ボックス 33">
            <a:extLst>
              <a:ext uri="{FF2B5EF4-FFF2-40B4-BE49-F238E27FC236}">
                <a16:creationId xmlns:a16="http://schemas.microsoft.com/office/drawing/2014/main" id="{5EB80D93-9C14-52C7-2862-B3AACA3744A0}"/>
              </a:ext>
            </a:extLst>
          </p:cNvPr>
          <p:cNvSpPr txBox="1"/>
          <p:nvPr/>
        </p:nvSpPr>
        <p:spPr>
          <a:xfrm>
            <a:off x="4262775" y="4381500"/>
            <a:ext cx="184731" cy="369332"/>
          </a:xfrm>
          <a:prstGeom prst="rect">
            <a:avLst/>
          </a:prstGeom>
          <a:noFill/>
        </p:spPr>
        <p:txBody>
          <a:bodyPr wrap="none" rtlCol="0">
            <a:spAutoFit/>
          </a:bodyPr>
          <a:lstStyle/>
          <a:p>
            <a:endParaRPr kumimoji="1" lang="ja-JP" altLang="en-US" dirty="0"/>
          </a:p>
        </p:txBody>
      </p:sp>
      <p:sp>
        <p:nvSpPr>
          <p:cNvPr id="36" name="TextBox 33">
            <a:extLst>
              <a:ext uri="{FF2B5EF4-FFF2-40B4-BE49-F238E27FC236}">
                <a16:creationId xmlns:a16="http://schemas.microsoft.com/office/drawing/2014/main" id="{E977BE75-1AB0-B755-CD95-63ACD45BC2DA}"/>
              </a:ext>
            </a:extLst>
          </p:cNvPr>
          <p:cNvSpPr txBox="1"/>
          <p:nvPr/>
        </p:nvSpPr>
        <p:spPr>
          <a:xfrm>
            <a:off x="3431174" y="3615498"/>
            <a:ext cx="11438108" cy="4217629"/>
          </a:xfrm>
          <a:prstGeom prst="rect">
            <a:avLst/>
          </a:prstGeom>
        </p:spPr>
        <p:txBody>
          <a:bodyPr wrap="square" lIns="0" tIns="0" rIns="0" bIns="0" rtlCol="0" anchor="t">
            <a:spAutoFit/>
          </a:bodyPr>
          <a:lstStyle/>
          <a:p>
            <a:pPr>
              <a:lnSpc>
                <a:spcPts val="5600"/>
              </a:lnSpc>
            </a:pPr>
            <a:r>
              <a:rPr kumimoji="1" lang="ja-JP" altLang="en-US" sz="2500" b="1" dirty="0">
                <a:latin typeface="源柔ゴシック Bold" panose="020B0600070205080204" charset="-128"/>
                <a:ea typeface="源柔ゴシック Bold" panose="020B0600070205080204" charset="-128"/>
                <a:cs typeface="源柔ゴシック Bold" panose="020B0600070205080204" charset="-128"/>
              </a:rPr>
              <a:t>　日常生活の中で絵本やおままごとの遊びから興味を持つ姿が多く見られた。</a:t>
            </a:r>
            <a:endParaRPr kumimoji="1" lang="en-US" altLang="ja-JP" sz="2500" b="1" dirty="0">
              <a:latin typeface="源柔ゴシック Bold" panose="020B0600070205080204" charset="-128"/>
              <a:ea typeface="源柔ゴシック Bold" panose="020B0600070205080204" charset="-128"/>
              <a:cs typeface="源柔ゴシック Bold" panose="020B0600070205080204" charset="-128"/>
            </a:endParaRPr>
          </a:p>
          <a:p>
            <a:pPr>
              <a:lnSpc>
                <a:spcPts val="5600"/>
              </a:lnSpc>
            </a:pPr>
            <a:r>
              <a:rPr kumimoji="1" lang="ja-JP" altLang="en-US" sz="2500" b="1" dirty="0">
                <a:latin typeface="源柔ゴシック Bold" panose="020B0600070205080204" charset="-128"/>
                <a:ea typeface="源柔ゴシック Bold" panose="020B0600070205080204" charset="-128"/>
                <a:cs typeface="源柔ゴシック Bold" panose="020B0600070205080204" charset="-128"/>
              </a:rPr>
              <a:t>子どもが楽しんでおこなっている活動の中から保育者がきっかけとなるものを</a:t>
            </a:r>
            <a:endParaRPr kumimoji="1" lang="en-US" altLang="ja-JP" sz="2500" b="1" dirty="0">
              <a:latin typeface="源柔ゴシック Bold" panose="020B0600070205080204" charset="-128"/>
              <a:ea typeface="源柔ゴシック Bold" panose="020B0600070205080204" charset="-128"/>
              <a:cs typeface="源柔ゴシック Bold" panose="020B0600070205080204" charset="-128"/>
            </a:endParaRPr>
          </a:p>
          <a:p>
            <a:pPr>
              <a:lnSpc>
                <a:spcPts val="5600"/>
              </a:lnSpc>
            </a:pPr>
            <a:r>
              <a:rPr kumimoji="1" lang="ja-JP" altLang="en-US" sz="2500" b="1" dirty="0">
                <a:latin typeface="源柔ゴシック Bold" panose="020B0600070205080204" charset="-128"/>
                <a:ea typeface="源柔ゴシック Bold" panose="020B0600070205080204" charset="-128"/>
                <a:cs typeface="源柔ゴシック Bold" panose="020B0600070205080204" charset="-128"/>
              </a:rPr>
              <a:t>提示することで、子どもたちは様々なものに見立てて遊び始め、徐々に発想が</a:t>
            </a:r>
            <a:endParaRPr kumimoji="1" lang="en-US" altLang="ja-JP" sz="2500" b="1" dirty="0">
              <a:latin typeface="源柔ゴシック Bold" panose="020B0600070205080204" charset="-128"/>
              <a:ea typeface="源柔ゴシック Bold" panose="020B0600070205080204" charset="-128"/>
              <a:cs typeface="源柔ゴシック Bold" panose="020B0600070205080204" charset="-128"/>
            </a:endParaRPr>
          </a:p>
          <a:p>
            <a:pPr>
              <a:lnSpc>
                <a:spcPts val="5600"/>
              </a:lnSpc>
            </a:pPr>
            <a:r>
              <a:rPr kumimoji="1" lang="ja-JP" altLang="en-US" sz="2500" b="1" dirty="0">
                <a:latin typeface="源柔ゴシック Bold" panose="020B0600070205080204" charset="-128"/>
                <a:ea typeface="源柔ゴシック Bold" panose="020B0600070205080204" charset="-128"/>
                <a:cs typeface="源柔ゴシック Bold" panose="020B0600070205080204" charset="-128"/>
              </a:rPr>
              <a:t>広がったように感じる。絵本を読んだりおままごとで遊んだりする中で色々な</a:t>
            </a:r>
            <a:endParaRPr kumimoji="1" lang="en-US" altLang="ja-JP" sz="2500" b="1" dirty="0">
              <a:latin typeface="源柔ゴシック Bold" panose="020B0600070205080204" charset="-128"/>
              <a:ea typeface="源柔ゴシック Bold" panose="020B0600070205080204" charset="-128"/>
              <a:cs typeface="源柔ゴシック Bold" panose="020B0600070205080204" charset="-128"/>
            </a:endParaRPr>
          </a:p>
          <a:p>
            <a:pPr>
              <a:lnSpc>
                <a:spcPts val="5600"/>
              </a:lnSpc>
            </a:pPr>
            <a:r>
              <a:rPr kumimoji="1" lang="ja-JP" altLang="en-US" sz="2500" b="1">
                <a:latin typeface="源柔ゴシック Bold" panose="020B0600070205080204" charset="-128"/>
                <a:ea typeface="源柔ゴシック Bold" panose="020B0600070205080204" charset="-128"/>
                <a:cs typeface="源柔ゴシック Bold" panose="020B0600070205080204" charset="-128"/>
              </a:rPr>
              <a:t>食べ物</a:t>
            </a:r>
            <a:r>
              <a:rPr kumimoji="1" lang="ja-JP" altLang="en-US" sz="2500" b="1" dirty="0">
                <a:latin typeface="源柔ゴシック Bold" panose="020B0600070205080204" charset="-128"/>
                <a:ea typeface="源柔ゴシック Bold" panose="020B0600070205080204" charset="-128"/>
                <a:cs typeface="源柔ゴシック Bold" panose="020B0600070205080204" charset="-128"/>
              </a:rPr>
              <a:t>やクッキングの楽しさを知ることが出来ていた。砂場でのおままごとでも遊びが発展していた</a:t>
            </a:r>
            <a:r>
              <a:rPr kumimoji="1" lang="ja-JP" altLang="en-US" sz="2500" b="1">
                <a:latin typeface="源柔ゴシック Bold" panose="020B0600070205080204" charset="-128"/>
                <a:ea typeface="源柔ゴシック Bold" panose="020B0600070205080204" charset="-128"/>
                <a:cs typeface="源柔ゴシック Bold" panose="020B0600070205080204" charset="-128"/>
              </a:rPr>
              <a:t>為、今後も玩具</a:t>
            </a:r>
            <a:r>
              <a:rPr kumimoji="1" lang="ja-JP" altLang="en-US" sz="2500" b="1" dirty="0">
                <a:latin typeface="源柔ゴシック Bold" panose="020B0600070205080204" charset="-128"/>
                <a:ea typeface="源柔ゴシック Bold" panose="020B0600070205080204" charset="-128"/>
                <a:cs typeface="源柔ゴシック Bold" panose="020B0600070205080204" charset="-128"/>
              </a:rPr>
              <a:t>用具をより充実させていく。</a:t>
            </a:r>
            <a:endParaRPr kumimoji="1" lang="en-US" altLang="ja-JP" sz="2500" b="1" dirty="0">
              <a:latin typeface="源柔ゴシック Bold" panose="020B0600070205080204" charset="-128"/>
              <a:ea typeface="源柔ゴシック Bold" panose="020B0600070205080204" charset="-128"/>
              <a:cs typeface="源柔ゴシック Bold" panose="020B060007020508020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1020</Words>
  <Application>Microsoft Office PowerPoint</Application>
  <PresentationFormat>ユーザー設定</PresentationFormat>
  <Paragraphs>130</Paragraphs>
  <Slides>7</Slides>
  <Notes>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Arial</vt:lpstr>
      <vt:lpstr>Calibri</vt:lpstr>
      <vt:lpstr>源柔ゴシック Bold</vt:lpstr>
      <vt:lpstr>Rounded M+</vt:lpstr>
      <vt:lpstr>游ゴシック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東京すくわくプログラム</dc:title>
  <cp:lastModifiedBy>りとるぱんぷきんず 西原</cp:lastModifiedBy>
  <cp:revision>27</cp:revision>
  <dcterms:created xsi:type="dcterms:W3CDTF">2006-08-16T00:00:00Z</dcterms:created>
  <dcterms:modified xsi:type="dcterms:W3CDTF">2026-03-25T02:34:50Z</dcterms:modified>
  <dc:identifier>DAGp0cHUKK0</dc:identifier>
</cp:coreProperties>
</file>